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Lst>
  <p:sldSz cx="12192000" cy="6858000"/>
  <p:notesSz cx="6797675"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2" d="100"/>
          <a:sy n="72" d="100"/>
        </p:scale>
        <p:origin x="67" y="49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59" cy="49821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5" y="0"/>
            <a:ext cx="2945659" cy="498215"/>
          </a:xfrm>
          <a:prstGeom prst="rect">
            <a:avLst/>
          </a:prstGeom>
        </p:spPr>
        <p:txBody>
          <a:bodyPr vert="horz" lIns="91440" tIns="45720" rIns="91440" bIns="45720" rtlCol="0"/>
          <a:lstStyle>
            <a:lvl1pPr algn="r">
              <a:defRPr sz="1200"/>
            </a:lvl1pPr>
          </a:lstStyle>
          <a:p>
            <a:fld id="{1B2365E9-1B67-46B7-B70B-0BC6F057EB3D}" type="datetimeFigureOut">
              <a:rPr lang="it-IT" smtClean="0"/>
              <a:t>05/12/2020</a:t>
            </a:fld>
            <a:endParaRPr lang="it-IT"/>
          </a:p>
        </p:txBody>
      </p:sp>
      <p:sp>
        <p:nvSpPr>
          <p:cNvPr id="4" name="Segnaposto immagine diapositiva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431600"/>
            <a:ext cx="2945659" cy="49821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5" y="9431600"/>
            <a:ext cx="2945659" cy="498214"/>
          </a:xfrm>
          <a:prstGeom prst="rect">
            <a:avLst/>
          </a:prstGeom>
        </p:spPr>
        <p:txBody>
          <a:bodyPr vert="horz" lIns="91440" tIns="45720" rIns="91440" bIns="45720" rtlCol="0" anchor="b"/>
          <a:lstStyle>
            <a:lvl1pPr algn="r">
              <a:defRPr sz="1200"/>
            </a:lvl1pPr>
          </a:lstStyle>
          <a:p>
            <a:fld id="{C7B4EDD2-D883-4BCF-BC7D-36B3FC37487B}" type="slidenum">
              <a:rPr lang="it-IT" smtClean="0"/>
              <a:t>‹N›</a:t>
            </a:fld>
            <a:endParaRPr lang="it-IT"/>
          </a:p>
        </p:txBody>
      </p:sp>
    </p:spTree>
    <p:extLst>
      <p:ext uri="{BB962C8B-B14F-4D97-AF65-F5344CB8AC3E}">
        <p14:creationId xmlns:p14="http://schemas.microsoft.com/office/powerpoint/2010/main" val="254965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C7B4EDD2-D883-4BCF-BC7D-36B3FC37487B}" type="slidenum">
              <a:rPr lang="it-IT" smtClean="0"/>
              <a:t>1</a:t>
            </a:fld>
            <a:endParaRPr lang="it-IT"/>
          </a:p>
        </p:txBody>
      </p:sp>
    </p:spTree>
    <p:extLst>
      <p:ext uri="{BB962C8B-B14F-4D97-AF65-F5344CB8AC3E}">
        <p14:creationId xmlns:p14="http://schemas.microsoft.com/office/powerpoint/2010/main" val="78433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1C2E86E-256E-4A32-B1CF-BBE9B4D1D653}" type="datetime1">
              <a:rPr lang="it-IT" smtClean="0"/>
              <a:t>05/12/2020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368474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10034F-60F7-44C3-94EE-06EC896D8F88}" type="datetime1">
              <a:rPr lang="it-IT" smtClean="0"/>
              <a:t>05/12/2020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375988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2C803C5-921D-4D73-8E53-53BD5C6D4F7E}" type="datetime1">
              <a:rPr lang="it-IT" smtClean="0"/>
              <a:t>05/12/2020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91992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CB552F-7377-47E7-AD33-1D992F41DE4B}" type="datetime1">
              <a:rPr lang="it-IT" smtClean="0"/>
              <a:t>05/12/2020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149462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0ECBD4A2-7CAF-418A-BEA0-17783CA7F4DD}" type="datetime1">
              <a:rPr lang="it-IT" smtClean="0"/>
              <a:t>05/12/2020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148118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678DB51-2013-4FFD-A376-ED3A2D9AE3DE}" type="datetime1">
              <a:rPr lang="it-IT" smtClean="0"/>
              <a:t>05/12/2020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171027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C018131-B370-40E5-B548-94D3CBB1FBAC}" type="datetime1">
              <a:rPr lang="it-IT" smtClean="0"/>
              <a:t>05/12/2020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221165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85FF856-7143-466C-B01D-1D10CD091ED4}" type="datetime1">
              <a:rPr lang="it-IT" smtClean="0"/>
              <a:t>05/12/2020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230684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80E34FA-FCBA-4E87-9885-A7D907FDB5D3}" type="datetime1">
              <a:rPr lang="it-IT" smtClean="0"/>
              <a:t>05/12/2020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315295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81B49D9-258A-4655-9D80-C88D491B6487}" type="datetime1">
              <a:rPr lang="it-IT" smtClean="0"/>
              <a:t>05/12/2020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5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811561D-4B4D-48D5-8952-B1B2D994A518}" type="datetime1">
              <a:rPr lang="it-IT" smtClean="0"/>
              <a:t>05/12/2020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05806B-4353-4530-8C06-8BA40E61FFAB}" type="slidenum">
              <a:rPr lang="it-IT" smtClean="0"/>
              <a:t>‹N›</a:t>
            </a:fld>
            <a:endParaRPr lang="it-IT"/>
          </a:p>
        </p:txBody>
      </p:sp>
    </p:spTree>
    <p:extLst>
      <p:ext uri="{BB962C8B-B14F-4D97-AF65-F5344CB8AC3E}">
        <p14:creationId xmlns:p14="http://schemas.microsoft.com/office/powerpoint/2010/main" val="68053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5033E-27E3-4AB2-85FD-554BFEE5EB11}" type="datetime1">
              <a:rPr lang="it-IT" smtClean="0"/>
              <a:t>05/12/2020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5806B-4353-4530-8C06-8BA40E61FFAB}" type="slidenum">
              <a:rPr lang="it-IT" smtClean="0"/>
              <a:t>‹N›</a:t>
            </a:fld>
            <a:endParaRPr lang="it-IT"/>
          </a:p>
        </p:txBody>
      </p:sp>
    </p:spTree>
    <p:extLst>
      <p:ext uri="{BB962C8B-B14F-4D97-AF65-F5344CB8AC3E}">
        <p14:creationId xmlns:p14="http://schemas.microsoft.com/office/powerpoint/2010/main" val="416376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757881"/>
            <a:ext cx="9144000" cy="2752082"/>
          </a:xfrm>
        </p:spPr>
        <p:txBody>
          <a:bodyPr>
            <a:normAutofit/>
          </a:bodyPr>
          <a:lstStyle/>
          <a:p>
            <a:br>
              <a:rPr lang="it-IT" sz="3600" b="1" dirty="0">
                <a:solidFill>
                  <a:srgbClr val="FFFF00"/>
                </a:solidFill>
              </a:rPr>
            </a:br>
            <a:br>
              <a:rPr lang="it-IT" sz="3600" b="1" dirty="0">
                <a:solidFill>
                  <a:srgbClr val="FFFF00"/>
                </a:solidFill>
              </a:rPr>
            </a:br>
            <a:r>
              <a:rPr lang="it-IT" sz="3600" b="1" dirty="0">
                <a:solidFill>
                  <a:srgbClr val="FFFF00"/>
                </a:solidFill>
              </a:rPr>
              <a:t>LO SPORT ITALIANO TRA RIFORMA E PANDEMIA </a:t>
            </a:r>
            <a:br>
              <a:rPr lang="it-IT" sz="3600" b="1" dirty="0">
                <a:solidFill>
                  <a:srgbClr val="FFFF00"/>
                </a:solidFill>
              </a:rPr>
            </a:br>
            <a:br>
              <a:rPr lang="it-IT" sz="3600" b="1" dirty="0">
                <a:solidFill>
                  <a:srgbClr val="FFFF00"/>
                </a:solidFill>
              </a:rPr>
            </a:br>
            <a:r>
              <a:rPr lang="it-IT" sz="3600" b="1" dirty="0">
                <a:solidFill>
                  <a:srgbClr val="FFFF00"/>
                </a:solidFill>
              </a:rPr>
              <a:t>QUALI SCENARI DAL 2021?</a:t>
            </a:r>
          </a:p>
        </p:txBody>
      </p:sp>
      <p:sp>
        <p:nvSpPr>
          <p:cNvPr id="3" name="Sottotitolo 2"/>
          <p:cNvSpPr>
            <a:spLocks noGrp="1"/>
          </p:cNvSpPr>
          <p:nvPr>
            <p:ph type="subTitle" idx="1"/>
          </p:nvPr>
        </p:nvSpPr>
        <p:spPr>
          <a:xfrm>
            <a:off x="1524000" y="4794422"/>
            <a:ext cx="9144000" cy="1087393"/>
          </a:xfrm>
        </p:spPr>
        <p:txBody>
          <a:bodyPr>
            <a:normAutofit fontScale="77500" lnSpcReduction="20000"/>
          </a:bodyPr>
          <a:lstStyle/>
          <a:p>
            <a:pPr algn="r"/>
            <a:r>
              <a:rPr lang="it-IT" b="1" dirty="0">
                <a:solidFill>
                  <a:srgbClr val="FFFF00"/>
                </a:solidFill>
              </a:rPr>
              <a:t>CONI – SCUOLA DELLO SPORT UMBRIA </a:t>
            </a:r>
          </a:p>
          <a:p>
            <a:pPr algn="r"/>
            <a:r>
              <a:rPr lang="it-IT" sz="1700" dirty="0">
                <a:solidFill>
                  <a:srgbClr val="FFFF00"/>
                </a:solidFill>
              </a:rPr>
              <a:t>Seminario on line – 5 dicembre 2020</a:t>
            </a:r>
          </a:p>
          <a:p>
            <a:pPr algn="r"/>
            <a:r>
              <a:rPr lang="it-IT" sz="1700" dirty="0">
                <a:solidFill>
                  <a:srgbClr val="FFFF00"/>
                </a:solidFill>
              </a:rPr>
              <a:t>Dott.ssa Doriana Sannipola</a:t>
            </a:r>
          </a:p>
          <a:p>
            <a:pPr algn="r"/>
            <a:r>
              <a:rPr lang="it-IT" sz="1400" dirty="0">
                <a:solidFill>
                  <a:srgbClr val="FFFF00"/>
                </a:solidFill>
              </a:rPr>
              <a:t>Ordine dei Dottori Commercialisti ed Esperti Contabili di Perugia</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a:t>
            </a:fld>
            <a:endParaRPr lang="it-IT"/>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1470" y="3680447"/>
            <a:ext cx="1824428" cy="943490"/>
          </a:xfrm>
          <a:prstGeom prst="rect">
            <a:avLst/>
          </a:prstGeom>
        </p:spPr>
      </p:pic>
      <p:pic>
        <p:nvPicPr>
          <p:cNvPr id="7" name="Immagine 6">
            <a:extLst>
              <a:ext uri="{FF2B5EF4-FFF2-40B4-BE49-F238E27FC236}">
                <a16:creationId xmlns:a16="http://schemas.microsoft.com/office/drawing/2014/main" id="{AAF7358A-C53E-46BD-BC02-91BB0AFB2B11}"/>
              </a:ext>
            </a:extLst>
          </p:cNvPr>
          <p:cNvPicPr>
            <a:picLocks noChangeAspect="1"/>
          </p:cNvPicPr>
          <p:nvPr/>
        </p:nvPicPr>
        <p:blipFill>
          <a:blip r:embed="rId4"/>
          <a:stretch>
            <a:fillRect/>
          </a:stretch>
        </p:blipFill>
        <p:spPr>
          <a:xfrm>
            <a:off x="263468" y="5226765"/>
            <a:ext cx="2105659" cy="1312147"/>
          </a:xfrm>
          <a:prstGeom prst="rect">
            <a:avLst/>
          </a:prstGeom>
        </p:spPr>
      </p:pic>
    </p:spTree>
    <p:extLst>
      <p:ext uri="{BB962C8B-B14F-4D97-AF65-F5344CB8AC3E}">
        <p14:creationId xmlns:p14="http://schemas.microsoft.com/office/powerpoint/2010/main" val="361787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86032"/>
            <a:ext cx="10515600" cy="914400"/>
          </a:xfrm>
        </p:spPr>
        <p:txBody>
          <a:bodyPr/>
          <a:lstStyle/>
          <a:p>
            <a:pPr algn="ctr"/>
            <a:r>
              <a:rPr lang="it-IT" b="1" dirty="0">
                <a:solidFill>
                  <a:srgbClr val="FFFF00"/>
                </a:solidFill>
              </a:rPr>
              <a:t>LE PRESTAZIONI SPORTIVE</a:t>
            </a:r>
          </a:p>
        </p:txBody>
      </p:sp>
      <p:sp>
        <p:nvSpPr>
          <p:cNvPr id="3" name="Segnaposto contenuto 2"/>
          <p:cNvSpPr>
            <a:spLocks noGrp="1"/>
          </p:cNvSpPr>
          <p:nvPr>
            <p:ph idx="1"/>
          </p:nvPr>
        </p:nvSpPr>
        <p:spPr>
          <a:xfrm>
            <a:off x="838200" y="1400432"/>
            <a:ext cx="10515600" cy="4776531"/>
          </a:xfrm>
        </p:spPr>
        <p:txBody>
          <a:bodyPr>
            <a:normAutofit fontScale="92500" lnSpcReduction="10000"/>
          </a:bodyPr>
          <a:lstStyle/>
          <a:p>
            <a:pPr marL="0" indent="0" algn="just">
              <a:buNone/>
            </a:pPr>
            <a:r>
              <a:rPr lang="it-IT" dirty="0">
                <a:solidFill>
                  <a:srgbClr val="FFFF00"/>
                </a:solidFill>
              </a:rPr>
              <a:t>Secondo la definizione dell’art. 25, sono lavoratori sportivi:</a:t>
            </a:r>
          </a:p>
          <a:p>
            <a:pPr algn="just">
              <a:buFontTx/>
              <a:buChar char="-"/>
            </a:pPr>
            <a:r>
              <a:rPr lang="it-IT" b="1" dirty="0">
                <a:solidFill>
                  <a:srgbClr val="FFFF00"/>
                </a:solidFill>
              </a:rPr>
              <a:t>gli atleti;</a:t>
            </a:r>
          </a:p>
          <a:p>
            <a:pPr algn="just">
              <a:buFontTx/>
              <a:buChar char="-"/>
            </a:pPr>
            <a:r>
              <a:rPr lang="it-IT" b="1" dirty="0">
                <a:solidFill>
                  <a:srgbClr val="FFFF00"/>
                </a:solidFill>
              </a:rPr>
              <a:t>gli allenatori;</a:t>
            </a:r>
          </a:p>
          <a:p>
            <a:pPr algn="just">
              <a:buFontTx/>
              <a:buChar char="-"/>
            </a:pPr>
            <a:r>
              <a:rPr lang="it-IT" b="1" dirty="0">
                <a:solidFill>
                  <a:srgbClr val="FFFF00"/>
                </a:solidFill>
              </a:rPr>
              <a:t>gli istruttori;</a:t>
            </a:r>
          </a:p>
          <a:p>
            <a:pPr algn="just">
              <a:buFontTx/>
              <a:buChar char="-"/>
            </a:pPr>
            <a:r>
              <a:rPr lang="it-IT" b="1" dirty="0">
                <a:solidFill>
                  <a:srgbClr val="FFFF00"/>
                </a:solidFill>
              </a:rPr>
              <a:t>i direttori tecnici;</a:t>
            </a:r>
          </a:p>
          <a:p>
            <a:pPr algn="just">
              <a:buFontTx/>
              <a:buChar char="-"/>
            </a:pPr>
            <a:r>
              <a:rPr lang="it-IT" b="1" dirty="0">
                <a:solidFill>
                  <a:srgbClr val="FFFF00"/>
                </a:solidFill>
              </a:rPr>
              <a:t>i direttori sportivi;</a:t>
            </a:r>
          </a:p>
          <a:p>
            <a:pPr algn="just">
              <a:buFontTx/>
              <a:buChar char="-"/>
            </a:pPr>
            <a:r>
              <a:rPr lang="it-IT" b="1" dirty="0">
                <a:solidFill>
                  <a:srgbClr val="FFFF00"/>
                </a:solidFill>
              </a:rPr>
              <a:t>i preparatori atletici;</a:t>
            </a:r>
          </a:p>
          <a:p>
            <a:pPr algn="just">
              <a:buFontTx/>
              <a:buChar char="-"/>
            </a:pPr>
            <a:r>
              <a:rPr lang="it-IT" b="1" dirty="0">
                <a:solidFill>
                  <a:srgbClr val="FFFF00"/>
                </a:solidFill>
              </a:rPr>
              <a:t>i direttori di gara</a:t>
            </a:r>
            <a:r>
              <a:rPr lang="it-IT" dirty="0">
                <a:solidFill>
                  <a:srgbClr val="FFFF00"/>
                </a:solidFill>
              </a:rPr>
              <a:t>,</a:t>
            </a:r>
          </a:p>
          <a:p>
            <a:pPr marL="0" indent="0" algn="just">
              <a:buNone/>
            </a:pPr>
            <a:r>
              <a:rPr lang="it-IT" dirty="0">
                <a:solidFill>
                  <a:srgbClr val="FFFF00"/>
                </a:solidFill>
              </a:rPr>
              <a:t>e questo senza distinzione di genere e indipendentemente dal settore professionistico o dilettantistico i cui esercitano l’attività sportiva a titolo oneroso, ad esclusione delle prestazioni amatoriali.</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10</a:t>
            </a:fld>
            <a:endParaRPr lang="it-IT"/>
          </a:p>
        </p:txBody>
      </p:sp>
      <p:pic>
        <p:nvPicPr>
          <p:cNvPr id="5" name="Immagine 4">
            <a:extLst>
              <a:ext uri="{FF2B5EF4-FFF2-40B4-BE49-F238E27FC236}">
                <a16:creationId xmlns:a16="http://schemas.microsoft.com/office/drawing/2014/main" id="{88AAF712-BB28-47BD-9186-6815A4F76F91}"/>
              </a:ext>
            </a:extLst>
          </p:cNvPr>
          <p:cNvPicPr>
            <a:picLocks noChangeAspect="1"/>
          </p:cNvPicPr>
          <p:nvPr/>
        </p:nvPicPr>
        <p:blipFill>
          <a:blip r:embed="rId2"/>
          <a:stretch>
            <a:fillRect/>
          </a:stretch>
        </p:blipFill>
        <p:spPr>
          <a:xfrm>
            <a:off x="9982200" y="5649806"/>
            <a:ext cx="1426786" cy="889106"/>
          </a:xfrm>
          <a:prstGeom prst="rect">
            <a:avLst/>
          </a:prstGeom>
        </p:spPr>
      </p:pic>
    </p:spTree>
    <p:extLst>
      <p:ext uri="{BB962C8B-B14F-4D97-AF65-F5344CB8AC3E}">
        <p14:creationId xmlns:p14="http://schemas.microsoft.com/office/powerpoint/2010/main" val="210755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18984"/>
            <a:ext cx="10515600" cy="5657979"/>
          </a:xfrm>
        </p:spPr>
        <p:txBody>
          <a:bodyPr>
            <a:normAutofit fontScale="85000" lnSpcReduction="10000"/>
          </a:bodyPr>
          <a:lstStyle/>
          <a:p>
            <a:pPr marL="0" indent="0" algn="just">
              <a:buNone/>
            </a:pPr>
            <a:r>
              <a:rPr lang="it-IT" dirty="0">
                <a:solidFill>
                  <a:srgbClr val="FFFF00"/>
                </a:solidFill>
              </a:rPr>
              <a:t>Al di fuori delle prestazioni amatoriali, l’attività di lavoro sportivo, ricorrendone i presupposti, potrà costituire oggetto di:</a:t>
            </a:r>
          </a:p>
          <a:p>
            <a:pPr marL="514350" indent="-514350" algn="just">
              <a:buAutoNum type="arabicPeriod"/>
            </a:pPr>
            <a:r>
              <a:rPr lang="it-IT" b="1" dirty="0">
                <a:solidFill>
                  <a:srgbClr val="FFFF00"/>
                </a:solidFill>
              </a:rPr>
              <a:t>rapporto di lavoro subordinato</a:t>
            </a:r>
            <a:r>
              <a:rPr lang="it-IT" dirty="0">
                <a:solidFill>
                  <a:srgbClr val="FFFF00"/>
                </a:solidFill>
              </a:rPr>
              <a:t>;</a:t>
            </a:r>
          </a:p>
          <a:p>
            <a:pPr marL="514350" indent="-514350" algn="just">
              <a:buFont typeface="+mj-lt"/>
              <a:buAutoNum type="arabicPeriod"/>
            </a:pPr>
            <a:r>
              <a:rPr lang="it-IT" b="1" dirty="0">
                <a:solidFill>
                  <a:srgbClr val="FFFF00"/>
                </a:solidFill>
              </a:rPr>
              <a:t>rapporto di lavoro autonomo </a:t>
            </a:r>
            <a:r>
              <a:rPr lang="it-IT" dirty="0">
                <a:solidFill>
                  <a:srgbClr val="FFFF00"/>
                </a:solidFill>
              </a:rPr>
              <a:t>– anche nella forma di collaborazioni coordinate e continuative;</a:t>
            </a:r>
          </a:p>
          <a:p>
            <a:pPr marL="514350" indent="-514350" algn="just">
              <a:buFont typeface="+mj-lt"/>
              <a:buAutoNum type="arabicPeriod"/>
            </a:pPr>
            <a:r>
              <a:rPr lang="it-IT" b="1" dirty="0">
                <a:solidFill>
                  <a:srgbClr val="FFFF00"/>
                </a:solidFill>
              </a:rPr>
              <a:t>prestazioni occasionali - </a:t>
            </a:r>
            <a:r>
              <a:rPr lang="it-IT" dirty="0">
                <a:solidFill>
                  <a:srgbClr val="FFFF00"/>
                </a:solidFill>
              </a:rPr>
              <a:t>secondo la disciplina del c.d. PrestO di cui all’art. 54 bis del D.L. 50/17 convertito in L. 96/17 (nuova normativa sui voucher);</a:t>
            </a:r>
          </a:p>
          <a:p>
            <a:pPr marL="0" indent="0" algn="just">
              <a:buNone/>
            </a:pPr>
            <a:r>
              <a:rPr lang="it-IT" dirty="0">
                <a:solidFill>
                  <a:srgbClr val="FFFF00"/>
                </a:solidFill>
              </a:rPr>
              <a:t>Nella nuova formulazione della figura del lavoratore sportivo non trovano più collocazione molte figure legate allo sport, come gli ausiliari e gli assistenti all’attività sportiva e questi potrebbero non trovare più collocazione nemmeno nel riformulato art. 67, lett. m), del TUIR.</a:t>
            </a:r>
          </a:p>
          <a:p>
            <a:pPr marL="0" indent="0" algn="just">
              <a:buNone/>
            </a:pPr>
            <a:r>
              <a:rPr lang="it-IT" dirty="0">
                <a:solidFill>
                  <a:srgbClr val="FFFF00"/>
                </a:solidFill>
              </a:rPr>
              <a:t>In base alle modalità di esecuzione della prestazione e delle circostanze nel suo concreto, il rapporto di lavoro sportivo potrà ricondursi ad una fattispecie piuttosto che ad un’altra e quindi al lavoro dipendente, all’autonomo o all’occasionale. </a:t>
            </a:r>
          </a:p>
          <a:p>
            <a:pPr marL="0" indent="0" algn="just">
              <a:buNone/>
            </a:pPr>
            <a:r>
              <a:rPr lang="it-IT" dirty="0">
                <a:solidFill>
                  <a:srgbClr val="FFFF00"/>
                </a:solidFill>
              </a:rPr>
              <a:t>Questa scelta del legislatore presenta incertezze ed apre nuovi scenari ai contenziosi giuslavoristici. </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11</a:t>
            </a:fld>
            <a:endParaRPr lang="it-IT"/>
          </a:p>
        </p:txBody>
      </p:sp>
      <p:pic>
        <p:nvPicPr>
          <p:cNvPr id="2" name="Immagine 1">
            <a:extLst>
              <a:ext uri="{FF2B5EF4-FFF2-40B4-BE49-F238E27FC236}">
                <a16:creationId xmlns:a16="http://schemas.microsoft.com/office/drawing/2014/main" id="{7FF1B813-F2C3-43D7-BDC3-2716438C33CA}"/>
              </a:ext>
            </a:extLst>
          </p:cNvPr>
          <p:cNvPicPr>
            <a:picLocks noChangeAspect="1"/>
          </p:cNvPicPr>
          <p:nvPr/>
        </p:nvPicPr>
        <p:blipFill>
          <a:blip r:embed="rId2"/>
          <a:stretch>
            <a:fillRect/>
          </a:stretch>
        </p:blipFill>
        <p:spPr>
          <a:xfrm>
            <a:off x="9585960" y="5684296"/>
            <a:ext cx="1475392" cy="919395"/>
          </a:xfrm>
          <a:prstGeom prst="rect">
            <a:avLst/>
          </a:prstGeom>
        </p:spPr>
      </p:pic>
    </p:spTree>
    <p:extLst>
      <p:ext uri="{BB962C8B-B14F-4D97-AF65-F5344CB8AC3E}">
        <p14:creationId xmlns:p14="http://schemas.microsoft.com/office/powerpoint/2010/main" val="1681696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44691"/>
          </a:xfrm>
        </p:spPr>
        <p:txBody>
          <a:bodyPr/>
          <a:lstStyle/>
          <a:p>
            <a:pPr algn="ctr"/>
            <a:r>
              <a:rPr lang="it-IT" b="1" dirty="0">
                <a:solidFill>
                  <a:srgbClr val="FFFF00"/>
                </a:solidFill>
              </a:rPr>
              <a:t>LAVORO SUBORDINATO</a:t>
            </a:r>
          </a:p>
        </p:txBody>
      </p:sp>
      <p:sp>
        <p:nvSpPr>
          <p:cNvPr id="3" name="Segnaposto contenuto 2"/>
          <p:cNvSpPr>
            <a:spLocks noGrp="1"/>
          </p:cNvSpPr>
          <p:nvPr>
            <p:ph idx="1"/>
          </p:nvPr>
        </p:nvSpPr>
        <p:spPr>
          <a:xfrm>
            <a:off x="838200" y="1383957"/>
            <a:ext cx="10515600" cy="4793006"/>
          </a:xfrm>
        </p:spPr>
        <p:txBody>
          <a:bodyPr>
            <a:normAutofit fontScale="92500" lnSpcReduction="20000"/>
          </a:bodyPr>
          <a:lstStyle/>
          <a:p>
            <a:pPr marL="0" indent="0" algn="just">
              <a:buNone/>
            </a:pPr>
            <a:r>
              <a:rPr lang="it-IT" dirty="0">
                <a:solidFill>
                  <a:srgbClr val="FFFF00"/>
                </a:solidFill>
              </a:rPr>
              <a:t>La forma di lavoro subordinato nello sport – che sia settore professionistico che dilettantistico – ricalca la fattispecie previgente della L. 91/81 degli sportivi professionisti.</a:t>
            </a:r>
          </a:p>
          <a:p>
            <a:pPr marL="0" indent="0" algn="just">
              <a:buNone/>
            </a:pPr>
            <a:r>
              <a:rPr lang="it-IT" dirty="0">
                <a:solidFill>
                  <a:srgbClr val="FFFF00"/>
                </a:solidFill>
              </a:rPr>
              <a:t>Nel settore dello Sport non trovano applicazione alcuni istituti come il licenziamento individuale per giusto motivo o per giusta causa, le tutele reali come il reintegro del posto di lavoro o risarcimenti danni, nonché alcune norme dello Statuto dei diritti dei lavoratori quando esse risultino essere incompatibili con l’ordinamento sportivo.</a:t>
            </a:r>
          </a:p>
          <a:p>
            <a:pPr marL="0" indent="0" algn="just">
              <a:buNone/>
            </a:pPr>
            <a:r>
              <a:rPr lang="it-IT" dirty="0">
                <a:solidFill>
                  <a:srgbClr val="FFFF00"/>
                </a:solidFill>
              </a:rPr>
              <a:t>E’ previsto il contratto a termine fino a 5 anni. Possono essere inserite clausole compromissorie e sono vietate le clausole di non concorrenza.</a:t>
            </a:r>
          </a:p>
          <a:p>
            <a:pPr marL="0" indent="0" algn="just">
              <a:buNone/>
            </a:pPr>
            <a:r>
              <a:rPr lang="it-IT" dirty="0">
                <a:solidFill>
                  <a:srgbClr val="FFFF00"/>
                </a:solidFill>
              </a:rPr>
              <a:t>Sicuramente troverà applicazione per la posizione di atleti c.d. professionisti di fatto, incluse le atlete, che svolgano in via principale attività di vertice, adeguatamente retribuita, e che possono operare anche in contesti non qualificati professionisti ai sensi della L. 91/81.</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12</a:t>
            </a:fld>
            <a:endParaRPr lang="it-IT"/>
          </a:p>
        </p:txBody>
      </p:sp>
      <p:pic>
        <p:nvPicPr>
          <p:cNvPr id="5" name="Immagine 4">
            <a:extLst>
              <a:ext uri="{FF2B5EF4-FFF2-40B4-BE49-F238E27FC236}">
                <a16:creationId xmlns:a16="http://schemas.microsoft.com/office/drawing/2014/main" id="{4BC6F82D-16C7-4F2D-AE15-1C3A8359DA0A}"/>
              </a:ext>
            </a:extLst>
          </p:cNvPr>
          <p:cNvPicPr>
            <a:picLocks noChangeAspect="1"/>
          </p:cNvPicPr>
          <p:nvPr/>
        </p:nvPicPr>
        <p:blipFill>
          <a:blip r:embed="rId2"/>
          <a:stretch>
            <a:fillRect/>
          </a:stretch>
        </p:blipFill>
        <p:spPr>
          <a:xfrm>
            <a:off x="9144000" y="5480956"/>
            <a:ext cx="2209800" cy="1377043"/>
          </a:xfrm>
          <a:prstGeom prst="rect">
            <a:avLst/>
          </a:prstGeom>
        </p:spPr>
      </p:pic>
    </p:spTree>
    <p:extLst>
      <p:ext uri="{BB962C8B-B14F-4D97-AF65-F5344CB8AC3E}">
        <p14:creationId xmlns:p14="http://schemas.microsoft.com/office/powerpoint/2010/main" val="278311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37752"/>
            <a:ext cx="10515600" cy="823784"/>
          </a:xfrm>
        </p:spPr>
        <p:txBody>
          <a:bodyPr>
            <a:normAutofit/>
          </a:bodyPr>
          <a:lstStyle/>
          <a:p>
            <a:pPr algn="ctr"/>
            <a:r>
              <a:rPr lang="it-IT" sz="2800" b="1" dirty="0">
                <a:solidFill>
                  <a:srgbClr val="FFFF00"/>
                </a:solidFill>
              </a:rPr>
              <a:t>LAVORO AUTONOMO, NELLA FORMA COORDINATA E CONTINUATIVA</a:t>
            </a:r>
          </a:p>
        </p:txBody>
      </p:sp>
      <p:sp>
        <p:nvSpPr>
          <p:cNvPr id="3" name="Segnaposto contenuto 2"/>
          <p:cNvSpPr>
            <a:spLocks noGrp="1"/>
          </p:cNvSpPr>
          <p:nvPr>
            <p:ph idx="1"/>
          </p:nvPr>
        </p:nvSpPr>
        <p:spPr>
          <a:xfrm>
            <a:off x="838200" y="1351005"/>
            <a:ext cx="10515600" cy="4825958"/>
          </a:xfrm>
        </p:spPr>
        <p:txBody>
          <a:bodyPr>
            <a:normAutofit fontScale="62500" lnSpcReduction="20000"/>
          </a:bodyPr>
          <a:lstStyle/>
          <a:p>
            <a:pPr marL="0" indent="0" algn="just">
              <a:buNone/>
            </a:pPr>
            <a:r>
              <a:rPr lang="it-IT" dirty="0">
                <a:solidFill>
                  <a:srgbClr val="FFFF00"/>
                </a:solidFill>
              </a:rPr>
              <a:t>La riforma non esclude la possibilità di ricorrere al contratto di collaborazione coordinata e continuativa ma tale possibilità risulta essere ridimensionata a seguito dell’abrogazione dell’art. 2, comma 2, lett. d), del D.Lgs. 81/2015, come previsione ex lege e comunque rimane salva la possibilità di ricorrere alla contrattazione collettiva e alla certificazione dei contratti.</a:t>
            </a:r>
          </a:p>
          <a:p>
            <a:pPr marL="0" indent="0" algn="just">
              <a:buNone/>
            </a:pPr>
            <a:r>
              <a:rPr lang="it-IT" dirty="0">
                <a:solidFill>
                  <a:srgbClr val="FFFF00"/>
                </a:solidFill>
              </a:rPr>
              <a:t>La collaborazione per essere autonoma ai sensi dell’art. 409, co. 1, n. 3, c.p.c., presuppone l’autonoma organizzazione  del lavoro da parte del collaboratore nel rispetto delle modalità di coordinamento stabilite di comune accordo dalle parti. </a:t>
            </a:r>
          </a:p>
          <a:p>
            <a:pPr marL="0" indent="0" algn="just">
              <a:buNone/>
            </a:pPr>
            <a:r>
              <a:rPr lang="it-IT" dirty="0">
                <a:solidFill>
                  <a:srgbClr val="FFFF00"/>
                </a:solidFill>
              </a:rPr>
              <a:t>Quando la coordinazione e l’organizzazione sono unilateralmente determinate dal committente, scatta la presunzione di cui all’art. 2 del D.Lgs. 81/2015 e quindi si applica ex lege la disciplina del rapporto di lavoro subordinato alle collaborazioni coordinate e continuative, salve alcune ipotesi di deroga espressamente previste al comma 2, lett. d), sulle collaborazioni rese ai fini istituzionali in favore delle ASD e SSD riconosciute dal CONI, ma tale norma viene appunto abrogata dalla riforma.</a:t>
            </a:r>
          </a:p>
          <a:p>
            <a:pPr marL="0" indent="0" algn="just">
              <a:buNone/>
            </a:pPr>
            <a:r>
              <a:rPr lang="it-IT" dirty="0">
                <a:solidFill>
                  <a:srgbClr val="FFFF00"/>
                </a:solidFill>
              </a:rPr>
              <a:t>Per cui a seguito dell’abrogazione di tale norma lo spazio per le collaborazioni organizzate dal committente rimane legato alla sola </a:t>
            </a:r>
            <a:r>
              <a:rPr lang="it-IT" b="1" dirty="0">
                <a:solidFill>
                  <a:srgbClr val="FFFF00"/>
                </a:solidFill>
              </a:rPr>
              <a:t>contrattazione collettiva </a:t>
            </a:r>
            <a:r>
              <a:rPr lang="it-IT" dirty="0">
                <a:solidFill>
                  <a:srgbClr val="FFFF00"/>
                </a:solidFill>
              </a:rPr>
              <a:t>ai sensi dell’art. 2, co. 2 lett. a) che consente di stipulare valide co.co.org in deroga.</a:t>
            </a:r>
          </a:p>
          <a:p>
            <a:pPr marL="0" indent="0" algn="just">
              <a:buNone/>
            </a:pPr>
            <a:r>
              <a:rPr lang="it-IT" dirty="0">
                <a:solidFill>
                  <a:srgbClr val="FFFF00"/>
                </a:solidFill>
              </a:rPr>
              <a:t>Le associazioni più rappresentative potrebbero assumere un ruolo significativo diretto a facilitare il ricorso a tale tipologia di contratti anche se sicuramente potrebbero venire meno certe tutele economiche di cui si vuole fare garante la riforma.</a:t>
            </a:r>
          </a:p>
          <a:p>
            <a:pPr marL="0" indent="0" algn="just">
              <a:buNone/>
            </a:pPr>
            <a:r>
              <a:rPr lang="it-IT" dirty="0">
                <a:solidFill>
                  <a:srgbClr val="FFFF00"/>
                </a:solidFill>
              </a:rPr>
              <a:t>Potrebbe essere rivitalizzato l’istituto della certificazione dei contratti previsto dagli artt. 75 ss. del D.Lgs. 276/2003, anche alla luce degli accordi collettivi stipulati da FSN e DSA, con le organizzazioni più rappresentative dei lavoratori individuando buone pratiche per la scelta di contratti specifici certificabili.</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13</a:t>
            </a:fld>
            <a:endParaRPr lang="it-IT"/>
          </a:p>
        </p:txBody>
      </p:sp>
      <p:pic>
        <p:nvPicPr>
          <p:cNvPr id="5" name="Immagine 4">
            <a:extLst>
              <a:ext uri="{FF2B5EF4-FFF2-40B4-BE49-F238E27FC236}">
                <a16:creationId xmlns:a16="http://schemas.microsoft.com/office/drawing/2014/main" id="{54418128-ED35-4E5F-A9BB-BA278A180156}"/>
              </a:ext>
            </a:extLst>
          </p:cNvPr>
          <p:cNvPicPr>
            <a:picLocks noChangeAspect="1"/>
          </p:cNvPicPr>
          <p:nvPr/>
        </p:nvPicPr>
        <p:blipFill>
          <a:blip r:embed="rId2"/>
          <a:stretch>
            <a:fillRect/>
          </a:stretch>
        </p:blipFill>
        <p:spPr>
          <a:xfrm>
            <a:off x="10153364" y="6052974"/>
            <a:ext cx="973681" cy="606752"/>
          </a:xfrm>
          <a:prstGeom prst="rect">
            <a:avLst/>
          </a:prstGeom>
        </p:spPr>
      </p:pic>
    </p:spTree>
    <p:extLst>
      <p:ext uri="{BB962C8B-B14F-4D97-AF65-F5344CB8AC3E}">
        <p14:creationId xmlns:p14="http://schemas.microsoft.com/office/powerpoint/2010/main" val="2336401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10746"/>
            <a:ext cx="10515600" cy="5666217"/>
          </a:xfrm>
        </p:spPr>
        <p:txBody>
          <a:bodyPr/>
          <a:lstStyle/>
          <a:p>
            <a:pPr marL="0" indent="0" algn="ctr">
              <a:buNone/>
            </a:pPr>
            <a:r>
              <a:rPr lang="it-IT" b="1" dirty="0">
                <a:solidFill>
                  <a:srgbClr val="FFFF00"/>
                </a:solidFill>
              </a:rPr>
              <a:t>LE CO.CO.CO A CARATTRE AMMINISTRATIVO-GESTIONALE</a:t>
            </a:r>
          </a:p>
          <a:p>
            <a:pPr marL="0" indent="0" algn="just">
              <a:buNone/>
            </a:pPr>
            <a:r>
              <a:rPr lang="it-IT" dirty="0">
                <a:solidFill>
                  <a:srgbClr val="FFFF00"/>
                </a:solidFill>
              </a:rPr>
              <a:t>L’art. 37, dedicato alle attività di carattere amministrativo-gestionale rese in favore di ASD, SSD, FSN, DSA e EPS stabilisce che le stesse potranno essere oggetto di collaborazioni autonome ai sensi dell’art. 409, co. 1, n. 3 c.p.c. (escludendo quindi ogni etero organizzazione del committente), dall’altro potrebbero rientrare anche nell’applicazione dell’art. 67, co. 1, lett. m), ma con i correttivi apportati.</a:t>
            </a:r>
          </a:p>
          <a:p>
            <a:pPr marL="0" indent="0" algn="just">
              <a:buNone/>
            </a:pPr>
            <a:r>
              <a:rPr lang="it-IT" dirty="0">
                <a:solidFill>
                  <a:srgbClr val="FFFF00"/>
                </a:solidFill>
              </a:rPr>
              <a:t>I rapporti non devono essere di natura professionale e la qualificazione dei redditi diversi opera sia ai fini fiscali che previdenziali fino al limite di Euro 10.000,00 e valgono le stesse considerazioni nel caso di superi il predetto importo (le prestazioni sono considerate di natura professionale per l’intero importo).</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14</a:t>
            </a:fld>
            <a:endParaRPr lang="it-IT"/>
          </a:p>
        </p:txBody>
      </p:sp>
      <p:pic>
        <p:nvPicPr>
          <p:cNvPr id="2" name="Immagine 1">
            <a:extLst>
              <a:ext uri="{FF2B5EF4-FFF2-40B4-BE49-F238E27FC236}">
                <a16:creationId xmlns:a16="http://schemas.microsoft.com/office/drawing/2014/main" id="{27BBD2C3-3113-4131-915E-E6797DAD8C84}"/>
              </a:ext>
            </a:extLst>
          </p:cNvPr>
          <p:cNvPicPr>
            <a:picLocks noChangeAspect="1"/>
          </p:cNvPicPr>
          <p:nvPr/>
        </p:nvPicPr>
        <p:blipFill>
          <a:blip r:embed="rId2"/>
          <a:stretch>
            <a:fillRect/>
          </a:stretch>
        </p:blipFill>
        <p:spPr>
          <a:xfrm>
            <a:off x="8976360" y="5156149"/>
            <a:ext cx="2310706" cy="1439923"/>
          </a:xfrm>
          <a:prstGeom prst="rect">
            <a:avLst/>
          </a:prstGeom>
        </p:spPr>
      </p:pic>
    </p:spTree>
    <p:extLst>
      <p:ext uri="{BB962C8B-B14F-4D97-AF65-F5344CB8AC3E}">
        <p14:creationId xmlns:p14="http://schemas.microsoft.com/office/powerpoint/2010/main" val="938944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22270"/>
          </a:xfrm>
        </p:spPr>
        <p:txBody>
          <a:bodyPr>
            <a:normAutofit fontScale="90000"/>
          </a:bodyPr>
          <a:lstStyle/>
          <a:p>
            <a:pPr algn="ctr"/>
            <a:br>
              <a:rPr lang="it-IT" sz="3600" b="1" dirty="0">
                <a:solidFill>
                  <a:srgbClr val="FFFF00"/>
                </a:solidFill>
              </a:rPr>
            </a:br>
            <a:r>
              <a:rPr lang="it-IT" sz="3600" b="1" dirty="0">
                <a:solidFill>
                  <a:srgbClr val="FFFF00"/>
                </a:solidFill>
              </a:rPr>
              <a:t>LA PRESTAZIONE OCCASIONALE</a:t>
            </a:r>
            <a:br>
              <a:rPr lang="it-IT" sz="3600" b="1" dirty="0">
                <a:solidFill>
                  <a:srgbClr val="FFFF00"/>
                </a:solidFill>
              </a:rPr>
            </a:br>
            <a:endParaRPr lang="it-IT" sz="3600" b="1" dirty="0">
              <a:solidFill>
                <a:srgbClr val="FFFF00"/>
              </a:solidFill>
            </a:endParaRPr>
          </a:p>
        </p:txBody>
      </p:sp>
      <p:sp>
        <p:nvSpPr>
          <p:cNvPr id="3" name="Segnaposto contenuto 2"/>
          <p:cNvSpPr>
            <a:spLocks noGrp="1"/>
          </p:cNvSpPr>
          <p:nvPr>
            <p:ph idx="1"/>
          </p:nvPr>
        </p:nvSpPr>
        <p:spPr>
          <a:xfrm>
            <a:off x="838200" y="1243914"/>
            <a:ext cx="10515600" cy="4933049"/>
          </a:xfrm>
        </p:spPr>
        <p:txBody>
          <a:bodyPr>
            <a:normAutofit fontScale="92500" lnSpcReduction="20000"/>
          </a:bodyPr>
          <a:lstStyle/>
          <a:p>
            <a:pPr marL="0" indent="0" algn="just">
              <a:buNone/>
            </a:pPr>
            <a:r>
              <a:rPr lang="it-IT" dirty="0">
                <a:solidFill>
                  <a:srgbClr val="FFFF00"/>
                </a:solidFill>
              </a:rPr>
              <a:t>Il riferimento è all’art. 54-bis del D.L. 50/17 convertito nella L. 96/17, cioè il c.d. PrestO, che ha sostituito il previgente meccanismo dei Voucher.</a:t>
            </a:r>
          </a:p>
          <a:p>
            <a:pPr marL="0" indent="0" algn="just">
              <a:buNone/>
            </a:pPr>
            <a:r>
              <a:rPr lang="it-IT" dirty="0">
                <a:solidFill>
                  <a:srgbClr val="FFFF00"/>
                </a:solidFill>
              </a:rPr>
              <a:t>Anche per il settore sportivo valgono le regole ordinarie che consentono l’utilizzo l’impiego dei lavoratori occasionali per utilizzatori con meno di cinque dipendenti a tempo indeterminato, per l’importo massimo di Euro 5.000,00 per ogni prestatore ma di Euro 2.500,00 se percepiti da un medesimo utilizzatore.</a:t>
            </a:r>
          </a:p>
          <a:p>
            <a:pPr marL="0" indent="0" algn="just">
              <a:buNone/>
            </a:pPr>
            <a:r>
              <a:rPr lang="it-IT" dirty="0">
                <a:solidFill>
                  <a:srgbClr val="FFFF00"/>
                </a:solidFill>
              </a:rPr>
              <a:t>Non ci sono modifiche introdotte dallo schema di riforma, poteva essere invece interessante la deroga ai limiti dimensionali e quindi l’estensione del regime previsto per gli steward delle società professionistiche che possono percepire fino a Euro 5.000,00 per ciascun prestatore anche se erogato dal medesimo utilizzatore ASD/SSD.</a:t>
            </a:r>
          </a:p>
          <a:p>
            <a:pPr marL="0" indent="0" algn="just">
              <a:buNone/>
            </a:pPr>
            <a:r>
              <a:rPr lang="it-IT" dirty="0">
                <a:solidFill>
                  <a:srgbClr val="FFFF00"/>
                </a:solidFill>
              </a:rPr>
              <a:t>Il trattamento previdenziale delle PrestO pone interamente a carico dell’utilizzatore la contribuzione della gestione separata INPS e il premio per l’assicurazione contro gli infortuni sul lavoro e le malattie professionali.</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15</a:t>
            </a:fld>
            <a:endParaRPr lang="it-IT"/>
          </a:p>
        </p:txBody>
      </p:sp>
      <p:pic>
        <p:nvPicPr>
          <p:cNvPr id="5" name="Immagine 4">
            <a:extLst>
              <a:ext uri="{FF2B5EF4-FFF2-40B4-BE49-F238E27FC236}">
                <a16:creationId xmlns:a16="http://schemas.microsoft.com/office/drawing/2014/main" id="{9856B5DA-D278-4D37-8EAC-1FC331D0B380}"/>
              </a:ext>
            </a:extLst>
          </p:cNvPr>
          <p:cNvPicPr>
            <a:picLocks noChangeAspect="1"/>
          </p:cNvPicPr>
          <p:nvPr/>
        </p:nvPicPr>
        <p:blipFill>
          <a:blip r:embed="rId2"/>
          <a:stretch>
            <a:fillRect/>
          </a:stretch>
        </p:blipFill>
        <p:spPr>
          <a:xfrm>
            <a:off x="9616440" y="5772293"/>
            <a:ext cx="1472505" cy="917595"/>
          </a:xfrm>
          <a:prstGeom prst="rect">
            <a:avLst/>
          </a:prstGeom>
        </p:spPr>
      </p:pic>
    </p:spTree>
    <p:extLst>
      <p:ext uri="{BB962C8B-B14F-4D97-AF65-F5344CB8AC3E}">
        <p14:creationId xmlns:p14="http://schemas.microsoft.com/office/powerpoint/2010/main" val="3225958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55221"/>
          </a:xfrm>
        </p:spPr>
        <p:txBody>
          <a:bodyPr>
            <a:normAutofit/>
          </a:bodyPr>
          <a:lstStyle/>
          <a:p>
            <a:pPr algn="ctr"/>
            <a:r>
              <a:rPr lang="it-IT" sz="3600" b="1" dirty="0">
                <a:solidFill>
                  <a:srgbClr val="FFFF00"/>
                </a:solidFill>
              </a:rPr>
              <a:t>TRATTAMENTO ASSISTENZIALE E CONTRIBUTIVO</a:t>
            </a:r>
          </a:p>
        </p:txBody>
      </p:sp>
      <p:sp>
        <p:nvSpPr>
          <p:cNvPr id="3" name="Segnaposto contenuto 2"/>
          <p:cNvSpPr>
            <a:spLocks noGrp="1"/>
          </p:cNvSpPr>
          <p:nvPr>
            <p:ph idx="1"/>
          </p:nvPr>
        </p:nvSpPr>
        <p:spPr>
          <a:xfrm>
            <a:off x="838200" y="1227438"/>
            <a:ext cx="10515600" cy="4949525"/>
          </a:xfrm>
        </p:spPr>
        <p:txBody>
          <a:bodyPr/>
          <a:lstStyle/>
          <a:p>
            <a:pPr marL="0" indent="0" algn="just">
              <a:buNone/>
            </a:pPr>
            <a:r>
              <a:rPr lang="it-IT" dirty="0">
                <a:solidFill>
                  <a:srgbClr val="FFFF00"/>
                </a:solidFill>
              </a:rPr>
              <a:t>Quanto al trattamento assicurativo, pensionistico e tributario la riforma all’art. 33, comma 2, rimanda alle regole comuni in materia di tutele e prestazioni dei lavoratori per il lavoro subordinato e le co.co.org, salvo le NUOVE specifiche previsioni dello schema di  D.Lgs. approvato.</a:t>
            </a:r>
          </a:p>
          <a:p>
            <a:pPr marL="0" indent="0" algn="just">
              <a:buNone/>
            </a:pPr>
            <a:r>
              <a:rPr lang="it-IT" dirty="0">
                <a:solidFill>
                  <a:srgbClr val="FFFF00"/>
                </a:solidFill>
              </a:rPr>
              <a:t>All’art. 34 viene sancito l’obbligo di ASSICURARE all’INAIL i lavoratori subordinati sportivi  ed i co.co.org.</a:t>
            </a:r>
          </a:p>
          <a:p>
            <a:pPr marL="0" indent="0" algn="just">
              <a:buNone/>
            </a:pPr>
            <a:r>
              <a:rPr lang="it-IT" dirty="0">
                <a:solidFill>
                  <a:srgbClr val="FFFF00"/>
                </a:solidFill>
              </a:rPr>
              <a:t>Per gli sportivi dei settori dilettantistici che svolgono attività con carattere amatoriale rimane ferma la tutela assicurativa obbligatoria prevista dall’art. 51 della L. 289/2002 (assicurazione infortuni e causa morte).</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16</a:t>
            </a:fld>
            <a:endParaRPr lang="it-IT"/>
          </a:p>
        </p:txBody>
      </p:sp>
      <p:pic>
        <p:nvPicPr>
          <p:cNvPr id="5" name="Immagine 4">
            <a:extLst>
              <a:ext uri="{FF2B5EF4-FFF2-40B4-BE49-F238E27FC236}">
                <a16:creationId xmlns:a16="http://schemas.microsoft.com/office/drawing/2014/main" id="{78310E7C-8548-4DED-BCF3-F258B6105BC1}"/>
              </a:ext>
            </a:extLst>
          </p:cNvPr>
          <p:cNvPicPr>
            <a:picLocks noChangeAspect="1"/>
          </p:cNvPicPr>
          <p:nvPr/>
        </p:nvPicPr>
        <p:blipFill>
          <a:blip r:embed="rId2"/>
          <a:stretch>
            <a:fillRect/>
          </a:stretch>
        </p:blipFill>
        <p:spPr>
          <a:xfrm>
            <a:off x="8991600" y="5157418"/>
            <a:ext cx="2143066" cy="1335457"/>
          </a:xfrm>
          <a:prstGeom prst="rect">
            <a:avLst/>
          </a:prstGeom>
        </p:spPr>
      </p:pic>
    </p:spTree>
    <p:extLst>
      <p:ext uri="{BB962C8B-B14F-4D97-AF65-F5344CB8AC3E}">
        <p14:creationId xmlns:p14="http://schemas.microsoft.com/office/powerpoint/2010/main" val="2508370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76649"/>
            <a:ext cx="10515600" cy="5600314"/>
          </a:xfrm>
        </p:spPr>
        <p:txBody>
          <a:bodyPr>
            <a:normAutofit fontScale="77500" lnSpcReduction="20000"/>
          </a:bodyPr>
          <a:lstStyle/>
          <a:p>
            <a:pPr marL="0" indent="0" algn="just">
              <a:buNone/>
            </a:pPr>
            <a:r>
              <a:rPr lang="it-IT" dirty="0">
                <a:solidFill>
                  <a:srgbClr val="FFFF00"/>
                </a:solidFill>
              </a:rPr>
              <a:t>In merito al trattamento pensionistico l’art. 35 dispone quanto segue:</a:t>
            </a:r>
          </a:p>
          <a:p>
            <a:pPr marL="0" indent="0" algn="just">
              <a:buNone/>
            </a:pPr>
            <a:r>
              <a:rPr lang="it-IT" dirty="0">
                <a:solidFill>
                  <a:srgbClr val="FFFF00"/>
                </a:solidFill>
              </a:rPr>
              <a:t> -  i lavoratori «subordinati» sportivi a prescindere dal settore di appartenenza (professionistico o dilettantistico) dovranno essere iscritti al fondo pensioni per gli sportivi professionisti istituito presso l’INPS – ex ENPALS, il quale assumerà la denominazione di «Fondo Pensione dei Lavoratori Sportivi»;</a:t>
            </a:r>
          </a:p>
          <a:p>
            <a:pPr marL="0" indent="0" algn="just">
              <a:buNone/>
            </a:pPr>
            <a:r>
              <a:rPr lang="it-IT" dirty="0">
                <a:solidFill>
                  <a:srgbClr val="FFFF00"/>
                </a:solidFill>
              </a:rPr>
              <a:t>- i lavoratori sportivi titolari di «co.co.co» o che svolgono prestazioni autonome o prestazioni autonome occasionali nei settori dilettantistici sono iscritti nella c.d. «gestione separata» INPS ex L. 335/1995 e versano aliquote differenziate come segue: </a:t>
            </a:r>
          </a:p>
          <a:p>
            <a:pPr marL="0" indent="0" algn="just">
              <a:buNone/>
            </a:pPr>
            <a:r>
              <a:rPr lang="it-IT" dirty="0">
                <a:solidFill>
                  <a:srgbClr val="FFFF00"/>
                </a:solidFill>
              </a:rPr>
              <a:t>         a) per i lavoratori che risultano assicurati presso altre forme di previdenza, 10%;</a:t>
            </a:r>
          </a:p>
          <a:p>
            <a:pPr marL="0" indent="0" algn="just">
              <a:buNone/>
            </a:pPr>
            <a:r>
              <a:rPr lang="it-IT" dirty="0">
                <a:solidFill>
                  <a:srgbClr val="FFFF00"/>
                </a:solidFill>
              </a:rPr>
              <a:t>         b) per i co.co.co o autonomi occasionali, non assicurati presso altre forme obbligatorie, il 20% per il 2021, il 22% per il 2022, il 30% per il 2023%, il 33% per il 2024;</a:t>
            </a:r>
          </a:p>
          <a:p>
            <a:pPr marL="0" indent="0" algn="just">
              <a:buNone/>
            </a:pPr>
            <a:r>
              <a:rPr lang="it-IT" dirty="0">
                <a:solidFill>
                  <a:srgbClr val="FFFF00"/>
                </a:solidFill>
              </a:rPr>
              <a:t>         c) per i lavoratori autonomi non assicurati presso altre forme obbligatorie, il 15% per il 2021, il 20% per il 2022, il 22% per il 2023, il 25% per il 2024.</a:t>
            </a:r>
          </a:p>
          <a:p>
            <a:pPr marL="0" indent="0" algn="just">
              <a:buNone/>
            </a:pPr>
            <a:r>
              <a:rPr lang="it-IT" dirty="0">
                <a:solidFill>
                  <a:srgbClr val="FFFF00"/>
                </a:solidFill>
              </a:rPr>
              <a:t>Il sistema contributivo ex ENPALS comunque prevede una quota a carico del datore di lavoro (2/3) ed una quota a carico dell’atleta (1/3), con dei massimali prestabiliti (Euro 103.055,00).</a:t>
            </a:r>
          </a:p>
          <a:p>
            <a:pPr marL="0" indent="0" algn="just">
              <a:buNone/>
            </a:pPr>
            <a:r>
              <a:rPr lang="it-IT" dirty="0">
                <a:solidFill>
                  <a:srgbClr val="FFFF00"/>
                </a:solidFill>
              </a:rPr>
              <a:t>Nella fattispecie dei lavoratori subordinati la retribuzione è assoggettata oggi ad una contribuzione ordinaria del 33% (di cui 9,19% a carico del lavoratore). E’ prevista l’assicurazione INAIL.</a:t>
            </a:r>
          </a:p>
          <a:p>
            <a:pPr marL="0" indent="0" algn="just">
              <a:buNone/>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17</a:t>
            </a:fld>
            <a:endParaRPr lang="it-IT"/>
          </a:p>
        </p:txBody>
      </p:sp>
      <p:pic>
        <p:nvPicPr>
          <p:cNvPr id="2" name="Immagine 1">
            <a:extLst>
              <a:ext uri="{FF2B5EF4-FFF2-40B4-BE49-F238E27FC236}">
                <a16:creationId xmlns:a16="http://schemas.microsoft.com/office/drawing/2014/main" id="{D8119453-98C7-4075-A641-6931DEEA7E4D}"/>
              </a:ext>
            </a:extLst>
          </p:cNvPr>
          <p:cNvPicPr>
            <a:picLocks noChangeAspect="1"/>
          </p:cNvPicPr>
          <p:nvPr/>
        </p:nvPicPr>
        <p:blipFill>
          <a:blip r:embed="rId2"/>
          <a:stretch>
            <a:fillRect/>
          </a:stretch>
        </p:blipFill>
        <p:spPr>
          <a:xfrm>
            <a:off x="9380220" y="5736632"/>
            <a:ext cx="1701106" cy="1060049"/>
          </a:xfrm>
          <a:prstGeom prst="rect">
            <a:avLst/>
          </a:prstGeom>
        </p:spPr>
      </p:pic>
    </p:spTree>
    <p:extLst>
      <p:ext uri="{BB962C8B-B14F-4D97-AF65-F5344CB8AC3E}">
        <p14:creationId xmlns:p14="http://schemas.microsoft.com/office/powerpoint/2010/main" val="387654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55221"/>
          </a:xfrm>
        </p:spPr>
        <p:txBody>
          <a:bodyPr>
            <a:normAutofit/>
          </a:bodyPr>
          <a:lstStyle/>
          <a:p>
            <a:pPr algn="ctr"/>
            <a:r>
              <a:rPr lang="it-IT" sz="3600" b="1" dirty="0">
                <a:solidFill>
                  <a:srgbClr val="FFFF00"/>
                </a:solidFill>
              </a:rPr>
              <a:t>TRATTAMENTO FISCALE</a:t>
            </a:r>
          </a:p>
        </p:txBody>
      </p:sp>
      <p:sp>
        <p:nvSpPr>
          <p:cNvPr id="3" name="Segnaposto contenuto 2"/>
          <p:cNvSpPr>
            <a:spLocks noGrp="1"/>
          </p:cNvSpPr>
          <p:nvPr>
            <p:ph idx="1"/>
          </p:nvPr>
        </p:nvSpPr>
        <p:spPr>
          <a:xfrm>
            <a:off x="838200" y="1120346"/>
            <a:ext cx="10515600" cy="5056617"/>
          </a:xfrm>
        </p:spPr>
        <p:txBody>
          <a:bodyPr/>
          <a:lstStyle/>
          <a:p>
            <a:pPr marL="0" indent="0" algn="just">
              <a:buNone/>
            </a:pPr>
            <a:r>
              <a:rPr lang="it-IT" dirty="0">
                <a:solidFill>
                  <a:srgbClr val="FFFF00"/>
                </a:solidFill>
              </a:rPr>
              <a:t>Anche il trattamento fiscale non si discosta dalle regole ordinarie infatti per tutto quanto non previsto dal decreto si rimanda al TUIR (art. 36, comma 2).</a:t>
            </a:r>
          </a:p>
          <a:p>
            <a:pPr marL="0" indent="0" algn="just">
              <a:buNone/>
            </a:pPr>
            <a:r>
              <a:rPr lang="it-IT" dirty="0">
                <a:solidFill>
                  <a:srgbClr val="FFFF00"/>
                </a:solidFill>
              </a:rPr>
              <a:t>L’unica eccezione che rimane è riservata ai soli redditi da lavoro sportivo nel settore dilettantistico che, ai sensi dell’art. 36, comma 7, usufruiscono quale che sia il rapporto, della soglia di esenzione di cui all’art. 69, co.2 del TUIR (ovvero i tetto dei 10.000 Euro), ma esclusivamente ai fini fiscali (e quindi non previdenziali).</a:t>
            </a:r>
          </a:p>
        </p:txBody>
      </p:sp>
      <p:sp>
        <p:nvSpPr>
          <p:cNvPr id="4" name="Segnaposto numero diapositiva 3"/>
          <p:cNvSpPr>
            <a:spLocks noGrp="1"/>
          </p:cNvSpPr>
          <p:nvPr>
            <p:ph type="sldNum" sz="quarter" idx="12"/>
          </p:nvPr>
        </p:nvSpPr>
        <p:spPr/>
        <p:txBody>
          <a:bodyPr/>
          <a:lstStyle/>
          <a:p>
            <a:fld id="{3705806B-4353-4530-8C06-8BA40E61FFAB}" type="slidenum">
              <a:rPr lang="it-IT" smtClean="0"/>
              <a:t>18</a:t>
            </a:fld>
            <a:endParaRPr lang="it-IT"/>
          </a:p>
        </p:txBody>
      </p:sp>
      <p:pic>
        <p:nvPicPr>
          <p:cNvPr id="5" name="Immagine 4">
            <a:extLst>
              <a:ext uri="{FF2B5EF4-FFF2-40B4-BE49-F238E27FC236}">
                <a16:creationId xmlns:a16="http://schemas.microsoft.com/office/drawing/2014/main" id="{38F2DEFD-015F-42E1-8D53-28AF027D1A8D}"/>
              </a:ext>
            </a:extLst>
          </p:cNvPr>
          <p:cNvPicPr>
            <a:picLocks noChangeAspect="1"/>
          </p:cNvPicPr>
          <p:nvPr/>
        </p:nvPicPr>
        <p:blipFill>
          <a:blip r:embed="rId2"/>
          <a:stretch>
            <a:fillRect/>
          </a:stretch>
        </p:blipFill>
        <p:spPr>
          <a:xfrm>
            <a:off x="8514427" y="4766779"/>
            <a:ext cx="2935546" cy="1829293"/>
          </a:xfrm>
          <a:prstGeom prst="rect">
            <a:avLst/>
          </a:prstGeom>
        </p:spPr>
      </p:pic>
    </p:spTree>
    <p:extLst>
      <p:ext uri="{BB962C8B-B14F-4D97-AF65-F5344CB8AC3E}">
        <p14:creationId xmlns:p14="http://schemas.microsoft.com/office/powerpoint/2010/main" val="108276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05794"/>
          </a:xfrm>
        </p:spPr>
        <p:txBody>
          <a:bodyPr>
            <a:normAutofit/>
          </a:bodyPr>
          <a:lstStyle/>
          <a:p>
            <a:pPr algn="ctr"/>
            <a:r>
              <a:rPr lang="it-IT" sz="3600" b="1" dirty="0">
                <a:solidFill>
                  <a:srgbClr val="FFFF00"/>
                </a:solidFill>
              </a:rPr>
              <a:t>CRITICITA’</a:t>
            </a:r>
          </a:p>
        </p:txBody>
      </p:sp>
      <p:sp>
        <p:nvSpPr>
          <p:cNvPr id="3" name="Segnaposto contenuto 2"/>
          <p:cNvSpPr>
            <a:spLocks noGrp="1"/>
          </p:cNvSpPr>
          <p:nvPr>
            <p:ph idx="1"/>
          </p:nvPr>
        </p:nvSpPr>
        <p:spPr>
          <a:xfrm>
            <a:off x="838200" y="1178011"/>
            <a:ext cx="10515600" cy="4998952"/>
          </a:xfrm>
        </p:spPr>
        <p:txBody>
          <a:bodyPr>
            <a:normAutofit fontScale="77500" lnSpcReduction="20000"/>
          </a:bodyPr>
          <a:lstStyle/>
          <a:p>
            <a:pPr marL="514350" indent="-514350" algn="just">
              <a:buAutoNum type="arabicPeriod"/>
            </a:pPr>
            <a:r>
              <a:rPr lang="it-IT" dirty="0">
                <a:solidFill>
                  <a:srgbClr val="FFFF00"/>
                </a:solidFill>
              </a:rPr>
              <a:t>Si passa da un regime in cui nessuno era tutelato ad uno in cui si diventa tutti lavoratori  (compresi i direttori di gara!);</a:t>
            </a:r>
          </a:p>
          <a:p>
            <a:pPr marL="514350" indent="-514350" algn="just">
              <a:buAutoNum type="arabicPeriod"/>
            </a:pPr>
            <a:r>
              <a:rPr lang="it-IT" dirty="0">
                <a:solidFill>
                  <a:srgbClr val="FFFF00"/>
                </a:solidFill>
              </a:rPr>
              <a:t>Invece di tipizzare il lavoro nello sport dilettantistico si è aperto un ventaglio a tutte le forme previste dalla nostra legislazione (dipendente, autonomo, occasionale, co.co.co…), con aliquote contributive differenziate che impongono in capo ai sodalizi valutazioni economiche importanti;</a:t>
            </a:r>
          </a:p>
          <a:p>
            <a:pPr marL="514350" indent="-514350" algn="just">
              <a:buAutoNum type="arabicPeriod"/>
            </a:pPr>
            <a:r>
              <a:rPr lang="it-IT" dirty="0">
                <a:solidFill>
                  <a:srgbClr val="FFFF00"/>
                </a:solidFill>
              </a:rPr>
              <a:t>Si aprono ampi scenari di nuovi contenziosi e si mettono a rischio i contenziosi pendenti;</a:t>
            </a:r>
          </a:p>
          <a:p>
            <a:pPr marL="514350" indent="-514350" algn="just">
              <a:buAutoNum type="arabicPeriod"/>
            </a:pPr>
            <a:r>
              <a:rPr lang="it-IT" dirty="0">
                <a:solidFill>
                  <a:srgbClr val="FFFF00"/>
                </a:solidFill>
              </a:rPr>
              <a:t>L’attività nel settore dello sport rimane comunque un’attività caratterizzata in generale dalla «</a:t>
            </a:r>
            <a:r>
              <a:rPr lang="it-IT" b="1" dirty="0">
                <a:solidFill>
                  <a:srgbClr val="FFFF00"/>
                </a:solidFill>
              </a:rPr>
              <a:t>non continuità</a:t>
            </a:r>
            <a:r>
              <a:rPr lang="it-IT" dirty="0">
                <a:solidFill>
                  <a:srgbClr val="FFFF00"/>
                </a:solidFill>
              </a:rPr>
              <a:t>» delle prestazioni, per cui difficilmente gli atleti dilettanti raggiungeranno, con i contributi versati per tale attività, un minimo di contributo accettabile per poter andare in pensione;</a:t>
            </a:r>
          </a:p>
          <a:p>
            <a:pPr marL="514350" indent="-514350" algn="just">
              <a:buAutoNum type="arabicPeriod"/>
            </a:pPr>
            <a:r>
              <a:rPr lang="it-IT" dirty="0">
                <a:solidFill>
                  <a:srgbClr val="FFFF00"/>
                </a:solidFill>
              </a:rPr>
              <a:t>Gli atleti stranieri tesserati non produrranno mai un montante pensionistico in Italia;</a:t>
            </a:r>
          </a:p>
          <a:p>
            <a:pPr marL="514350" indent="-514350" algn="just">
              <a:buAutoNum type="arabicPeriod"/>
            </a:pPr>
            <a:r>
              <a:rPr lang="it-IT" dirty="0">
                <a:solidFill>
                  <a:srgbClr val="FFFF00"/>
                </a:solidFill>
              </a:rPr>
              <a:t>I costi per i sodalizi sportivi saranno alti e con la presunzione di lavoro subordinato per gli atleti professionisti anche nello sport dilettantistico pregiudicando la possibilità di inquadrare diversamente gli atleti più giovani (al massimo apprendisti);</a:t>
            </a:r>
          </a:p>
          <a:p>
            <a:pPr marL="514350" indent="-514350">
              <a:buAutoNum type="arabicPeriod"/>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19</a:t>
            </a:fld>
            <a:endParaRPr lang="it-IT"/>
          </a:p>
        </p:txBody>
      </p:sp>
      <p:pic>
        <p:nvPicPr>
          <p:cNvPr id="5" name="Immagine 4">
            <a:extLst>
              <a:ext uri="{FF2B5EF4-FFF2-40B4-BE49-F238E27FC236}">
                <a16:creationId xmlns:a16="http://schemas.microsoft.com/office/drawing/2014/main" id="{8CB6F21B-6D90-4717-A9AB-50F789F5FD87}"/>
              </a:ext>
            </a:extLst>
          </p:cNvPr>
          <p:cNvPicPr>
            <a:picLocks noChangeAspect="1"/>
          </p:cNvPicPr>
          <p:nvPr/>
        </p:nvPicPr>
        <p:blipFill>
          <a:blip r:embed="rId2"/>
          <a:stretch>
            <a:fillRect/>
          </a:stretch>
        </p:blipFill>
        <p:spPr>
          <a:xfrm>
            <a:off x="9654540" y="5434006"/>
            <a:ext cx="1480126" cy="922344"/>
          </a:xfrm>
          <a:prstGeom prst="rect">
            <a:avLst/>
          </a:prstGeom>
        </p:spPr>
      </p:pic>
    </p:spTree>
    <p:extLst>
      <p:ext uri="{BB962C8B-B14F-4D97-AF65-F5344CB8AC3E}">
        <p14:creationId xmlns:p14="http://schemas.microsoft.com/office/powerpoint/2010/main" val="322289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9092" y="365126"/>
            <a:ext cx="10515600" cy="928216"/>
          </a:xfrm>
        </p:spPr>
        <p:txBody>
          <a:bodyPr>
            <a:normAutofit/>
          </a:bodyPr>
          <a:lstStyle/>
          <a:p>
            <a:r>
              <a:rPr lang="it-IT" sz="2800" b="1" dirty="0">
                <a:solidFill>
                  <a:srgbClr val="FFFF00"/>
                </a:solidFill>
              </a:rPr>
              <a:t>SCHEMI DI DECRETI LEGISLATIVI PER L’ATTUAZIONE DELLA L. 86/2019 </a:t>
            </a:r>
          </a:p>
        </p:txBody>
      </p:sp>
      <p:sp>
        <p:nvSpPr>
          <p:cNvPr id="3" name="Segnaposto contenuto 2"/>
          <p:cNvSpPr>
            <a:spLocks noGrp="1"/>
          </p:cNvSpPr>
          <p:nvPr>
            <p:ph idx="1"/>
          </p:nvPr>
        </p:nvSpPr>
        <p:spPr>
          <a:xfrm>
            <a:off x="838200" y="1145060"/>
            <a:ext cx="10515600" cy="5031904"/>
          </a:xfrm>
        </p:spPr>
        <p:txBody>
          <a:bodyPr>
            <a:normAutofit fontScale="55000" lnSpcReduction="20000"/>
          </a:bodyPr>
          <a:lstStyle/>
          <a:p>
            <a:pPr marL="0" lvl="0" indent="0" algn="just">
              <a:buNone/>
            </a:pPr>
            <a:endParaRPr lang="it-IT" sz="3200" dirty="0">
              <a:solidFill>
                <a:srgbClr val="FFFF00"/>
              </a:solidFill>
            </a:endParaRPr>
          </a:p>
          <a:p>
            <a:pPr marL="0" lvl="0" indent="0" algn="just">
              <a:buNone/>
            </a:pPr>
            <a:r>
              <a:rPr lang="it-IT" sz="3200" dirty="0">
                <a:solidFill>
                  <a:srgbClr val="FFFF00"/>
                </a:solidFill>
              </a:rPr>
              <a:t>Gli schemi di Decreti Legislativi che dovrebbero portare a compimento il progetto di riforma dello Sport, già avviato con la </a:t>
            </a:r>
            <a:r>
              <a:rPr lang="it-IT" sz="3200" b="1" dirty="0">
                <a:solidFill>
                  <a:srgbClr val="FFFF00"/>
                </a:solidFill>
              </a:rPr>
              <a:t>Legge 8 agosto 2019, n.86</a:t>
            </a:r>
            <a:r>
              <a:rPr lang="it-IT" sz="3200" dirty="0">
                <a:solidFill>
                  <a:srgbClr val="FFFF00"/>
                </a:solidFill>
              </a:rPr>
              <a:t>, nell’ambito della più ampia riforma di riordino del sistema del CONI, sono stati approvati nella seduta del Preconsiglio dei Ministri del 24/11/2020 scorso e sono cinque:</a:t>
            </a:r>
          </a:p>
          <a:p>
            <a:pPr marL="514350" lvl="0" indent="-514350" algn="just">
              <a:buAutoNum type="arabicParenR"/>
            </a:pPr>
            <a:r>
              <a:rPr lang="it-IT" sz="3200" b="1" dirty="0">
                <a:solidFill>
                  <a:srgbClr val="FFFF00"/>
                </a:solidFill>
              </a:rPr>
              <a:t>Atto n. 226 </a:t>
            </a:r>
            <a:r>
              <a:rPr lang="it-IT" sz="3200" dirty="0">
                <a:solidFill>
                  <a:srgbClr val="FFFF00"/>
                </a:solidFill>
              </a:rPr>
              <a:t>– Schema di D.Lgs. recante «misure in materia di rapporti di rappresentanza degli atleti e delle società sportive e di accesso ed esercizio della professione di agente sportivo»; </a:t>
            </a:r>
          </a:p>
          <a:p>
            <a:pPr marL="514350" lvl="0" indent="-514350" algn="just">
              <a:buAutoNum type="arabicParenR"/>
            </a:pPr>
            <a:r>
              <a:rPr lang="it-IT" sz="3200" b="1" dirty="0">
                <a:solidFill>
                  <a:srgbClr val="FFFF00"/>
                </a:solidFill>
              </a:rPr>
              <a:t>Atto n. 227 </a:t>
            </a:r>
            <a:r>
              <a:rPr lang="it-IT" sz="3200" dirty="0">
                <a:solidFill>
                  <a:srgbClr val="FFFF00"/>
                </a:solidFill>
              </a:rPr>
              <a:t>– Schema di D.Lgs. recante «misure in materia di riordino e riforma delle norme di sicurezza per la costruzione e l’esercizio degli impianti sportivi e della normativa in materia di ammodernamento o costruzione di impianti sportivi»;</a:t>
            </a:r>
          </a:p>
          <a:p>
            <a:pPr marL="514350" lvl="0" indent="-514350" algn="just">
              <a:buAutoNum type="arabicParenR"/>
            </a:pPr>
            <a:r>
              <a:rPr lang="it-IT" sz="3200" b="1" dirty="0">
                <a:solidFill>
                  <a:srgbClr val="FFFF00"/>
                </a:solidFill>
              </a:rPr>
              <a:t>Atto n. 228 </a:t>
            </a:r>
            <a:r>
              <a:rPr lang="it-IT" sz="3200" dirty="0">
                <a:solidFill>
                  <a:srgbClr val="FFFF00"/>
                </a:solidFill>
              </a:rPr>
              <a:t>– Schema di D.Lgs. recante la «semplificazione di adempimenti relativi agli organismi sportivi»;</a:t>
            </a:r>
          </a:p>
          <a:p>
            <a:pPr marL="514350" lvl="0" indent="-514350" algn="just">
              <a:buAutoNum type="arabicParenR"/>
            </a:pPr>
            <a:r>
              <a:rPr lang="it-IT" sz="3200" b="1" dirty="0">
                <a:solidFill>
                  <a:srgbClr val="FFFF00"/>
                </a:solidFill>
              </a:rPr>
              <a:t>Atto n. 229 </a:t>
            </a:r>
            <a:r>
              <a:rPr lang="it-IT" sz="3200" dirty="0">
                <a:solidFill>
                  <a:srgbClr val="FFFF00"/>
                </a:solidFill>
              </a:rPr>
              <a:t>– Schema di D.Lgs. recante le «misure in materia di sicurezza nelle discipline sportive invernali»;</a:t>
            </a:r>
          </a:p>
          <a:p>
            <a:pPr marL="514350" lvl="0" indent="-514350" algn="just">
              <a:buAutoNum type="arabicParenR"/>
            </a:pPr>
            <a:r>
              <a:rPr lang="it-IT" sz="3200" b="1" dirty="0">
                <a:solidFill>
                  <a:srgbClr val="FFFF00"/>
                </a:solidFill>
              </a:rPr>
              <a:t>Atto n. 230 </a:t>
            </a:r>
            <a:r>
              <a:rPr lang="it-IT" sz="3200" dirty="0">
                <a:solidFill>
                  <a:srgbClr val="FFFF00"/>
                </a:solidFill>
              </a:rPr>
              <a:t>– Schema di D.Lgs. recante il «riordino e riforma delle disposizioni in materia di enti sportivi professionistici e dilettantistici nonché di lavoro sportivo»;</a:t>
            </a:r>
          </a:p>
          <a:p>
            <a:pPr marL="0" lvl="0" indent="0" algn="just">
              <a:buNone/>
            </a:pPr>
            <a:r>
              <a:rPr lang="it-IT" sz="3200" dirty="0">
                <a:solidFill>
                  <a:srgbClr val="FFFF00"/>
                </a:solidFill>
              </a:rPr>
              <a:t>In realtà manca il sesto schema di D.Lgs., non ancora formalmente approvato, e che reca le misure in materia di ordinamento sportivo (quindi i compiti e le funzioni del CONI, del CIP, della società SPORT E SALUTE S.p.A., del DIPARTIMENTO DELLO SPORT presso la Presidenza del Consiglio dei Ministri, delle FSN, DSA, EPS e dei Gruppi Sportivi Militari e di Stato. E’ il testo che al momento desta maggiori critiche.</a:t>
            </a:r>
          </a:p>
          <a:p>
            <a:pPr marL="0" lvl="0" indent="0" algn="just">
              <a:buNone/>
            </a:pPr>
            <a:endParaRPr lang="it-IT" sz="3500" dirty="0">
              <a:solidFill>
                <a:srgbClr val="FFFF00"/>
              </a:solidFill>
            </a:endParaRPr>
          </a:p>
          <a:p>
            <a:pPr marL="0" indent="0">
              <a:buNone/>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2</a:t>
            </a:fld>
            <a:endParaRPr lang="it-IT"/>
          </a:p>
        </p:txBody>
      </p:sp>
      <p:pic>
        <p:nvPicPr>
          <p:cNvPr id="6" name="Immagine 5">
            <a:extLst>
              <a:ext uri="{FF2B5EF4-FFF2-40B4-BE49-F238E27FC236}">
                <a16:creationId xmlns:a16="http://schemas.microsoft.com/office/drawing/2014/main" id="{B21244B3-C146-43AD-AEEA-48840ED1BD54}"/>
              </a:ext>
            </a:extLst>
          </p:cNvPr>
          <p:cNvPicPr>
            <a:picLocks noChangeAspect="1"/>
          </p:cNvPicPr>
          <p:nvPr/>
        </p:nvPicPr>
        <p:blipFill>
          <a:blip r:embed="rId2"/>
          <a:stretch>
            <a:fillRect/>
          </a:stretch>
        </p:blipFill>
        <p:spPr>
          <a:xfrm>
            <a:off x="9982200" y="5520004"/>
            <a:ext cx="1198186" cy="746653"/>
          </a:xfrm>
          <a:prstGeom prst="rect">
            <a:avLst/>
          </a:prstGeom>
        </p:spPr>
      </p:pic>
    </p:spTree>
    <p:extLst>
      <p:ext uri="{BB962C8B-B14F-4D97-AF65-F5344CB8AC3E}">
        <p14:creationId xmlns:p14="http://schemas.microsoft.com/office/powerpoint/2010/main" val="3289391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71697"/>
          </a:xfrm>
        </p:spPr>
        <p:txBody>
          <a:bodyPr>
            <a:normAutofit/>
          </a:bodyPr>
          <a:lstStyle/>
          <a:p>
            <a:pPr algn="ctr"/>
            <a:r>
              <a:rPr lang="it-IT" sz="3600" b="1" dirty="0">
                <a:solidFill>
                  <a:srgbClr val="FFFF00"/>
                </a:solidFill>
              </a:rPr>
              <a:t>CONCLUSIONI</a:t>
            </a:r>
          </a:p>
        </p:txBody>
      </p:sp>
      <p:sp>
        <p:nvSpPr>
          <p:cNvPr id="3" name="Segnaposto contenuto 2"/>
          <p:cNvSpPr>
            <a:spLocks noGrp="1"/>
          </p:cNvSpPr>
          <p:nvPr>
            <p:ph idx="1"/>
          </p:nvPr>
        </p:nvSpPr>
        <p:spPr>
          <a:xfrm>
            <a:off x="838200" y="1079156"/>
            <a:ext cx="10515600" cy="5097806"/>
          </a:xfrm>
        </p:spPr>
        <p:txBody>
          <a:bodyPr>
            <a:normAutofit fontScale="92500" lnSpcReduction="20000"/>
          </a:bodyPr>
          <a:lstStyle/>
          <a:p>
            <a:pPr marL="0" indent="0" algn="just">
              <a:buNone/>
            </a:pPr>
            <a:r>
              <a:rPr lang="it-IT" dirty="0">
                <a:solidFill>
                  <a:srgbClr val="FFFF00"/>
                </a:solidFill>
              </a:rPr>
              <a:t>Tutto il comparto sportivo già provato dalla grave crisi prodotta dalla pandemia da Covid-19 potrà allo stato attuale sostenere l’onere di una riforma che peraltro non risolve le molteplici criticità e le incertezze legate alla collocazione dei compensi sportivi?</a:t>
            </a:r>
          </a:p>
          <a:p>
            <a:pPr marL="0" indent="0" algn="just">
              <a:buNone/>
            </a:pPr>
            <a:r>
              <a:rPr lang="it-IT" dirty="0">
                <a:solidFill>
                  <a:srgbClr val="FFFF00"/>
                </a:solidFill>
              </a:rPr>
              <a:t>Spostare l’entrata in vigore della riforma al 1 settembre 2021 consente ai sodalizi di potersi riorganizzare per la prossima stagione, sempre che sia finita l’emergenza sanitaria.</a:t>
            </a:r>
          </a:p>
          <a:p>
            <a:pPr marL="0" indent="0" algn="just">
              <a:buNone/>
            </a:pPr>
            <a:r>
              <a:rPr lang="it-IT" dirty="0">
                <a:solidFill>
                  <a:srgbClr val="FFFF00"/>
                </a:solidFill>
              </a:rPr>
              <a:t>Inoltre, sempre nel disegno di legge di bilancio per il 2021 è inserito l’esonero contributivo nel settore sportivo dilettantistico per il 2021 (limitatamente al quarto trimestre) e per l’anno 2022, con una dotazione di  50 milioni di euro per ciascun periodo.</a:t>
            </a:r>
          </a:p>
          <a:p>
            <a:pPr marL="0" indent="0" algn="just">
              <a:buNone/>
            </a:pPr>
            <a:r>
              <a:rPr lang="it-IT" dirty="0">
                <a:solidFill>
                  <a:srgbClr val="FFFF00"/>
                </a:solidFill>
              </a:rPr>
              <a:t>L’obiettivo è appunto quello di garantire la sostenibilità della riforma dello Sport almeno in fase di prima applicazione. Logicamente l’ammontare dell’esonero dipenderà dall’ammontare dei contributi dovuti nei limiti del budget stanziato, tanto che l’esonero potrebbe essere anche parziale.</a:t>
            </a:r>
          </a:p>
        </p:txBody>
      </p:sp>
      <p:sp>
        <p:nvSpPr>
          <p:cNvPr id="4" name="Segnaposto numero diapositiva 3"/>
          <p:cNvSpPr>
            <a:spLocks noGrp="1"/>
          </p:cNvSpPr>
          <p:nvPr>
            <p:ph type="sldNum" sz="quarter" idx="12"/>
          </p:nvPr>
        </p:nvSpPr>
        <p:spPr/>
        <p:txBody>
          <a:bodyPr/>
          <a:lstStyle/>
          <a:p>
            <a:fld id="{3705806B-4353-4530-8C06-8BA40E61FFAB}" type="slidenum">
              <a:rPr lang="it-IT" smtClean="0"/>
              <a:t>20</a:t>
            </a:fld>
            <a:endParaRPr lang="it-IT"/>
          </a:p>
        </p:txBody>
      </p:sp>
      <p:pic>
        <p:nvPicPr>
          <p:cNvPr id="5" name="Immagine 4">
            <a:extLst>
              <a:ext uri="{FF2B5EF4-FFF2-40B4-BE49-F238E27FC236}">
                <a16:creationId xmlns:a16="http://schemas.microsoft.com/office/drawing/2014/main" id="{17FEFF01-DD3F-4DC8-9950-11D4ADF643FB}"/>
              </a:ext>
            </a:extLst>
          </p:cNvPr>
          <p:cNvPicPr>
            <a:picLocks noChangeAspect="1"/>
          </p:cNvPicPr>
          <p:nvPr/>
        </p:nvPicPr>
        <p:blipFill>
          <a:blip r:embed="rId2"/>
          <a:stretch>
            <a:fillRect/>
          </a:stretch>
        </p:blipFill>
        <p:spPr>
          <a:xfrm>
            <a:off x="9553634" y="5625570"/>
            <a:ext cx="1769686" cy="1102785"/>
          </a:xfrm>
          <a:prstGeom prst="rect">
            <a:avLst/>
          </a:prstGeom>
        </p:spPr>
      </p:pic>
    </p:spTree>
    <p:extLst>
      <p:ext uri="{BB962C8B-B14F-4D97-AF65-F5344CB8AC3E}">
        <p14:creationId xmlns:p14="http://schemas.microsoft.com/office/powerpoint/2010/main" val="3640277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CDF093A-FF1B-40DD-8452-41BB6F27AB95}"/>
              </a:ext>
            </a:extLst>
          </p:cNvPr>
          <p:cNvPicPr>
            <a:picLocks noChangeAspect="1"/>
          </p:cNvPicPr>
          <p:nvPr/>
        </p:nvPicPr>
        <p:blipFill>
          <a:blip r:embed="rId2"/>
          <a:stretch>
            <a:fillRect/>
          </a:stretch>
        </p:blipFill>
        <p:spPr>
          <a:xfrm>
            <a:off x="2383214" y="1115367"/>
            <a:ext cx="7425572" cy="4627265"/>
          </a:xfrm>
          <a:prstGeom prst="rect">
            <a:avLst/>
          </a:prstGeom>
          <a:ln>
            <a:noFill/>
          </a:ln>
          <a:effectLst/>
          <a:scene3d>
            <a:camera prst="orthographicFront">
              <a:rot lat="0" lon="0" rev="0"/>
            </a:camera>
            <a:lightRig rig="chilly" dir="t">
              <a:rot lat="0" lon="0" rev="18480000"/>
            </a:lightRig>
          </a:scene3d>
          <a:sp3d prstMaterial="clear">
            <a:bevelT h="63500"/>
          </a:sp3d>
        </p:spPr>
      </p:pic>
      <p:sp>
        <p:nvSpPr>
          <p:cNvPr id="3" name="Segnaposto contenuto 2"/>
          <p:cNvSpPr>
            <a:spLocks noGrp="1"/>
          </p:cNvSpPr>
          <p:nvPr>
            <p:ph idx="1"/>
          </p:nvPr>
        </p:nvSpPr>
        <p:spPr>
          <a:xfrm>
            <a:off x="838200" y="461319"/>
            <a:ext cx="10515600" cy="5715644"/>
          </a:xfrm>
        </p:spPr>
        <p:txBody>
          <a:bodyPr/>
          <a:lstStyle/>
          <a:p>
            <a:endParaRPr lang="it-IT" dirty="0"/>
          </a:p>
          <a:p>
            <a:endParaRPr lang="it-IT" dirty="0"/>
          </a:p>
          <a:p>
            <a:endParaRPr lang="it-IT" dirty="0"/>
          </a:p>
          <a:p>
            <a:endParaRPr lang="it-IT" dirty="0"/>
          </a:p>
          <a:p>
            <a:endParaRPr lang="it-IT" dirty="0"/>
          </a:p>
          <a:p>
            <a:pPr marL="0" indent="0" algn="ctr">
              <a:buNone/>
            </a:pPr>
            <a:r>
              <a:rPr lang="it-IT" sz="5400" b="1" dirty="0">
                <a:solidFill>
                  <a:srgbClr val="FFFF00"/>
                </a:solidFill>
              </a:rPr>
              <a:t>GRAZIE PER L’ATTENZIONE</a:t>
            </a:r>
          </a:p>
          <a:p>
            <a:pPr marL="0" indent="0">
              <a:buNone/>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21</a:t>
            </a:fld>
            <a:endParaRPr lang="it-IT"/>
          </a:p>
        </p:txBody>
      </p:sp>
    </p:spTree>
    <p:extLst>
      <p:ext uri="{BB962C8B-B14F-4D97-AF65-F5344CB8AC3E}">
        <p14:creationId xmlns:p14="http://schemas.microsoft.com/office/powerpoint/2010/main" val="338040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88279"/>
            <a:ext cx="10515600" cy="703961"/>
          </a:xfrm>
        </p:spPr>
        <p:txBody>
          <a:bodyPr>
            <a:normAutofit/>
          </a:bodyPr>
          <a:lstStyle/>
          <a:p>
            <a:pPr algn="ctr"/>
            <a:r>
              <a:rPr lang="it-IT" sz="2800" b="1" dirty="0">
                <a:solidFill>
                  <a:srgbClr val="FFFF00"/>
                </a:solidFill>
              </a:rPr>
              <a:t>QUALI REGOLE DAL 2021?</a:t>
            </a:r>
          </a:p>
        </p:txBody>
      </p:sp>
      <p:sp>
        <p:nvSpPr>
          <p:cNvPr id="3" name="Segnaposto contenuto 2"/>
          <p:cNvSpPr>
            <a:spLocks noGrp="1"/>
          </p:cNvSpPr>
          <p:nvPr>
            <p:ph idx="1"/>
          </p:nvPr>
        </p:nvSpPr>
        <p:spPr>
          <a:xfrm>
            <a:off x="838200" y="1444818"/>
            <a:ext cx="10515600" cy="4694152"/>
          </a:xfrm>
        </p:spPr>
        <p:txBody>
          <a:bodyPr>
            <a:normAutofit/>
          </a:bodyPr>
          <a:lstStyle/>
          <a:p>
            <a:pPr marL="0" indent="0" algn="just">
              <a:buNone/>
            </a:pPr>
            <a:r>
              <a:rPr lang="it-IT" dirty="0">
                <a:solidFill>
                  <a:srgbClr val="FFFF00"/>
                </a:solidFill>
              </a:rPr>
              <a:t>Lo schema di Decreto Legislativo dedicato alla  lavoro sportivo (Atto n. 230) dovrebbe portare a compimento il progetto di riforma del lavoro sportivo.</a:t>
            </a:r>
          </a:p>
          <a:p>
            <a:pPr marL="0" indent="0" algn="just">
              <a:buNone/>
            </a:pPr>
            <a:r>
              <a:rPr lang="it-IT" dirty="0">
                <a:solidFill>
                  <a:srgbClr val="FFFF00"/>
                </a:solidFill>
              </a:rPr>
              <a:t>Il provvedimento dovrà acquisire, insieme agli altri schemi di D.Lgs. di riforma, entro 90gg, l’</a:t>
            </a:r>
            <a:r>
              <a:rPr lang="it-IT" b="1" dirty="0">
                <a:solidFill>
                  <a:srgbClr val="FFFF00"/>
                </a:solidFill>
              </a:rPr>
              <a:t>intesa della Conferenza permanente Stato-Regioni </a:t>
            </a:r>
            <a:r>
              <a:rPr lang="it-IT" dirty="0">
                <a:solidFill>
                  <a:srgbClr val="FFFF00"/>
                </a:solidFill>
              </a:rPr>
              <a:t>e delle competenti </a:t>
            </a:r>
            <a:r>
              <a:rPr lang="it-IT" b="1" dirty="0">
                <a:solidFill>
                  <a:srgbClr val="FFFF00"/>
                </a:solidFill>
              </a:rPr>
              <a:t>Commissioni parlamentari</a:t>
            </a:r>
            <a:r>
              <a:rPr lang="it-IT" dirty="0">
                <a:solidFill>
                  <a:srgbClr val="FFFF00"/>
                </a:solidFill>
              </a:rPr>
              <a:t>,  per essere poi formalmente deliberato dal Consiglio dei Ministri  ed emanato dal Presidente della Repubblica.</a:t>
            </a:r>
          </a:p>
          <a:p>
            <a:pPr marL="0" indent="0" algn="just">
              <a:buNone/>
            </a:pPr>
            <a:r>
              <a:rPr lang="it-IT" dirty="0">
                <a:solidFill>
                  <a:srgbClr val="FFFF00"/>
                </a:solidFill>
              </a:rPr>
              <a:t>Indicativamente sarà legge entro la fine di febbraio 2021, mentre le norme specifiche relative al lavoro sportivo dovrebbero entrare in vigore dal </a:t>
            </a:r>
            <a:r>
              <a:rPr lang="it-IT" b="1" dirty="0">
                <a:solidFill>
                  <a:srgbClr val="FFFF00"/>
                </a:solidFill>
              </a:rPr>
              <a:t>1 settembre 2021</a:t>
            </a:r>
            <a:r>
              <a:rPr lang="it-IT" dirty="0">
                <a:solidFill>
                  <a:srgbClr val="FFFF00"/>
                </a:solidFill>
              </a:rPr>
              <a:t>.</a:t>
            </a:r>
          </a:p>
        </p:txBody>
      </p:sp>
      <p:sp>
        <p:nvSpPr>
          <p:cNvPr id="4" name="Segnaposto numero diapositiva 3"/>
          <p:cNvSpPr>
            <a:spLocks noGrp="1"/>
          </p:cNvSpPr>
          <p:nvPr>
            <p:ph type="sldNum" sz="quarter" idx="12"/>
          </p:nvPr>
        </p:nvSpPr>
        <p:spPr/>
        <p:txBody>
          <a:bodyPr/>
          <a:lstStyle/>
          <a:p>
            <a:fld id="{3705806B-4353-4530-8C06-8BA40E61FFAB}" type="slidenum">
              <a:rPr lang="it-IT" smtClean="0"/>
              <a:t>3</a:t>
            </a:fld>
            <a:endParaRPr lang="it-IT"/>
          </a:p>
        </p:txBody>
      </p:sp>
      <p:pic>
        <p:nvPicPr>
          <p:cNvPr id="6" name="Immagine 5">
            <a:extLst>
              <a:ext uri="{FF2B5EF4-FFF2-40B4-BE49-F238E27FC236}">
                <a16:creationId xmlns:a16="http://schemas.microsoft.com/office/drawing/2014/main" id="{4101D3CE-DE93-4723-BD8A-A062878F4CC4}"/>
              </a:ext>
            </a:extLst>
          </p:cNvPr>
          <p:cNvPicPr>
            <a:picLocks noChangeAspect="1"/>
          </p:cNvPicPr>
          <p:nvPr/>
        </p:nvPicPr>
        <p:blipFill>
          <a:blip r:embed="rId2"/>
          <a:stretch>
            <a:fillRect/>
          </a:stretch>
        </p:blipFill>
        <p:spPr>
          <a:xfrm>
            <a:off x="9982200" y="5672745"/>
            <a:ext cx="1906153" cy="1187824"/>
          </a:xfrm>
          <a:prstGeom prst="rect">
            <a:avLst/>
          </a:prstGeom>
        </p:spPr>
      </p:pic>
    </p:spTree>
    <p:extLst>
      <p:ext uri="{BB962C8B-B14F-4D97-AF65-F5344CB8AC3E}">
        <p14:creationId xmlns:p14="http://schemas.microsoft.com/office/powerpoint/2010/main" val="101330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81080"/>
          </a:xfrm>
        </p:spPr>
        <p:txBody>
          <a:bodyPr>
            <a:normAutofit/>
          </a:bodyPr>
          <a:lstStyle/>
          <a:p>
            <a:r>
              <a:rPr lang="it-IT" sz="3200" b="1" dirty="0">
                <a:solidFill>
                  <a:srgbClr val="FFFF00"/>
                </a:solidFill>
              </a:rPr>
              <a:t>RIDEFINIZIONE DELL’INTERA AREA LAVORATIVA  DELLO SPORT</a:t>
            </a:r>
          </a:p>
        </p:txBody>
      </p:sp>
      <p:sp>
        <p:nvSpPr>
          <p:cNvPr id="3" name="Segnaposto contenuto 2"/>
          <p:cNvSpPr>
            <a:spLocks noGrp="1"/>
          </p:cNvSpPr>
          <p:nvPr>
            <p:ph idx="1"/>
          </p:nvPr>
        </p:nvSpPr>
        <p:spPr>
          <a:xfrm>
            <a:off x="838200" y="1153297"/>
            <a:ext cx="10515600" cy="5023666"/>
          </a:xfrm>
        </p:spPr>
        <p:txBody>
          <a:bodyPr/>
          <a:lstStyle/>
          <a:p>
            <a:pPr marL="0" indent="0" algn="just">
              <a:buNone/>
            </a:pPr>
            <a:r>
              <a:rPr lang="it-IT" dirty="0">
                <a:solidFill>
                  <a:srgbClr val="FFFF00"/>
                </a:solidFill>
              </a:rPr>
              <a:t>La crisi pandemica in corso ha provocato effetti devastanti sulle attività sportive, specialmente quelle dilettantistiche e di base. Nella prossima stagione sportiva i sodalizi dovranno programmare le attività e rideterminare le quote di partecipazione in funzione di </a:t>
            </a:r>
            <a:r>
              <a:rPr lang="it-IT" b="1" dirty="0">
                <a:solidFill>
                  <a:srgbClr val="FFFF00"/>
                </a:solidFill>
              </a:rPr>
              <a:t>nuovi costi </a:t>
            </a:r>
            <a:r>
              <a:rPr lang="it-IT" dirty="0">
                <a:solidFill>
                  <a:srgbClr val="FFFF00"/>
                </a:solidFill>
              </a:rPr>
              <a:t>e di </a:t>
            </a:r>
            <a:r>
              <a:rPr lang="it-IT" b="1" dirty="0">
                <a:solidFill>
                  <a:srgbClr val="FFFF00"/>
                </a:solidFill>
              </a:rPr>
              <a:t>nuovi oneri </a:t>
            </a:r>
            <a:r>
              <a:rPr lang="it-IT" dirty="0">
                <a:solidFill>
                  <a:srgbClr val="FFFF00"/>
                </a:solidFill>
              </a:rPr>
              <a:t>derivanti dall’inquadramento giuslavoristico di molti lavoratori.</a:t>
            </a:r>
          </a:p>
          <a:p>
            <a:pPr marL="0" indent="0" algn="just">
              <a:buNone/>
            </a:pPr>
            <a:r>
              <a:rPr lang="it-IT" b="1" dirty="0">
                <a:solidFill>
                  <a:srgbClr val="FFFF00"/>
                </a:solidFill>
              </a:rPr>
              <a:t>LA RIFORMA IN SINTESI</a:t>
            </a:r>
          </a:p>
          <a:p>
            <a:pPr marL="0" indent="0" algn="just">
              <a:buNone/>
            </a:pPr>
            <a:r>
              <a:rPr lang="it-IT" dirty="0">
                <a:solidFill>
                  <a:srgbClr val="FFFF00"/>
                </a:solidFill>
              </a:rPr>
              <a:t>Viene sostanzialmente compresso il regime dei redditi diversi di cui all’art. 67 co.1 lett. m), del TUIR, circoscrivendolo alle sole prestazioni «</a:t>
            </a:r>
            <a:r>
              <a:rPr lang="it-IT" b="1" dirty="0">
                <a:solidFill>
                  <a:srgbClr val="FFFF00"/>
                </a:solidFill>
              </a:rPr>
              <a:t>a carattere amatoriale</a:t>
            </a:r>
            <a:r>
              <a:rPr lang="it-IT" dirty="0">
                <a:solidFill>
                  <a:srgbClr val="FFFF00"/>
                </a:solidFill>
              </a:rPr>
              <a:t>», mentre viene introdotta un’ampia disciplina del lavoro sportivo che vuole essere completa sia sotto il profilo sostanziale che del trattamento fiscale e contributivo.</a:t>
            </a:r>
          </a:p>
          <a:p>
            <a:pPr marL="0" indent="0" algn="just">
              <a:buNone/>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4</a:t>
            </a:fld>
            <a:endParaRPr lang="it-IT" dirty="0"/>
          </a:p>
        </p:txBody>
      </p:sp>
      <p:pic>
        <p:nvPicPr>
          <p:cNvPr id="5" name="Immagine 4">
            <a:extLst>
              <a:ext uri="{FF2B5EF4-FFF2-40B4-BE49-F238E27FC236}">
                <a16:creationId xmlns:a16="http://schemas.microsoft.com/office/drawing/2014/main" id="{F00AF3EE-3134-433B-BA69-D5C5080688D9}"/>
              </a:ext>
            </a:extLst>
          </p:cNvPr>
          <p:cNvPicPr>
            <a:picLocks noChangeAspect="1"/>
          </p:cNvPicPr>
          <p:nvPr/>
        </p:nvPicPr>
        <p:blipFill>
          <a:blip r:embed="rId2"/>
          <a:stretch>
            <a:fillRect/>
          </a:stretch>
        </p:blipFill>
        <p:spPr>
          <a:xfrm>
            <a:off x="10149839" y="5633799"/>
            <a:ext cx="1745441" cy="1087676"/>
          </a:xfrm>
          <a:prstGeom prst="rect">
            <a:avLst/>
          </a:prstGeom>
        </p:spPr>
      </p:pic>
    </p:spTree>
    <p:extLst>
      <p:ext uri="{BB962C8B-B14F-4D97-AF65-F5344CB8AC3E}">
        <p14:creationId xmlns:p14="http://schemas.microsoft.com/office/powerpoint/2010/main" val="3640725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a:solidFill>
                  <a:srgbClr val="FFFF00"/>
                </a:solidFill>
              </a:rPr>
              <a:t>PRINCIPI GENERALI DELLA RIFORMA</a:t>
            </a:r>
          </a:p>
        </p:txBody>
      </p:sp>
      <p:sp>
        <p:nvSpPr>
          <p:cNvPr id="3" name="Segnaposto contenuto 2"/>
          <p:cNvSpPr>
            <a:spLocks noGrp="1"/>
          </p:cNvSpPr>
          <p:nvPr>
            <p:ph idx="1"/>
          </p:nvPr>
        </p:nvSpPr>
        <p:spPr>
          <a:xfrm>
            <a:off x="838200" y="1441622"/>
            <a:ext cx="10515600" cy="4735341"/>
          </a:xfrm>
        </p:spPr>
        <p:txBody>
          <a:bodyPr>
            <a:normAutofit fontScale="85000" lnSpcReduction="10000"/>
          </a:bodyPr>
          <a:lstStyle/>
          <a:p>
            <a:pPr marL="0" indent="0" algn="just">
              <a:buNone/>
            </a:pPr>
            <a:r>
              <a:rPr lang="it-IT" dirty="0">
                <a:solidFill>
                  <a:srgbClr val="FFFF00"/>
                </a:solidFill>
              </a:rPr>
              <a:t>La nuova disciplina è incentrata sulla nozione di </a:t>
            </a:r>
            <a:r>
              <a:rPr lang="it-IT" b="1" dirty="0">
                <a:solidFill>
                  <a:srgbClr val="FFFF00"/>
                </a:solidFill>
              </a:rPr>
              <a:t>PROFESSIONISMO SOSTANZIALE. </a:t>
            </a:r>
          </a:p>
          <a:p>
            <a:pPr marL="0" indent="0" algn="just">
              <a:buNone/>
            </a:pPr>
            <a:r>
              <a:rPr lang="it-IT" dirty="0">
                <a:solidFill>
                  <a:srgbClr val="FFFF00"/>
                </a:solidFill>
              </a:rPr>
              <a:t>Non conta più la tradizionale distinzione tra settore professionistico o dilettantistico  - la L. 91/81 viene nei fatti abrogata dopo 40 anni – ma si guarda alla </a:t>
            </a:r>
            <a:r>
              <a:rPr lang="it-IT" b="1" dirty="0">
                <a:solidFill>
                  <a:srgbClr val="FFFF00"/>
                </a:solidFill>
              </a:rPr>
              <a:t>sostanza del rapporto.</a:t>
            </a:r>
          </a:p>
          <a:p>
            <a:pPr marL="0" indent="0" algn="just">
              <a:buNone/>
            </a:pPr>
            <a:r>
              <a:rPr lang="it-IT" dirty="0">
                <a:solidFill>
                  <a:srgbClr val="FFFF00"/>
                </a:solidFill>
              </a:rPr>
              <a:t>«Chiunque svolga attività sportiva a titolo oneroso al di fuori delle prestazioni rese a scopo volontaristico-amatoriale, è considerato un </a:t>
            </a:r>
            <a:r>
              <a:rPr lang="it-IT" b="1" dirty="0">
                <a:solidFill>
                  <a:srgbClr val="FFFF00"/>
                </a:solidFill>
              </a:rPr>
              <a:t>lavoratore</a:t>
            </a:r>
            <a:r>
              <a:rPr lang="it-IT" dirty="0">
                <a:solidFill>
                  <a:srgbClr val="FFFF00"/>
                </a:solidFill>
              </a:rPr>
              <a:t> sia che operi nel settore professionistico o dilettantistico, al  vertice o alla base».</a:t>
            </a:r>
          </a:p>
          <a:p>
            <a:pPr marL="0" indent="0" algn="just">
              <a:buNone/>
            </a:pPr>
            <a:r>
              <a:rPr lang="it-IT" dirty="0">
                <a:solidFill>
                  <a:srgbClr val="FFFF00"/>
                </a:solidFill>
              </a:rPr>
              <a:t>Non viene quindi previsto un regime differenziato in funzione del riconoscimento del carattere sociale e di prevenzione sanitaria dell’attività sportiva o in base a specificità di un settore e ciò sembrerebbe contrastare nei fatti i contenuti della legge di delega.</a:t>
            </a:r>
          </a:p>
          <a:p>
            <a:pPr marL="0" indent="0" algn="just">
              <a:buNone/>
            </a:pPr>
            <a:r>
              <a:rPr lang="it-IT" dirty="0">
                <a:solidFill>
                  <a:srgbClr val="FFFF00"/>
                </a:solidFill>
              </a:rPr>
              <a:t>Il rapporto di lavoro diviene centrale e va ad attrarre tutte le prestazioni a titolo oneroso che non abbiano una matrice ludico-amatoriale.</a:t>
            </a:r>
          </a:p>
          <a:p>
            <a:pPr marL="0" indent="0" algn="just">
              <a:buNone/>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5</a:t>
            </a:fld>
            <a:endParaRPr lang="it-IT"/>
          </a:p>
        </p:txBody>
      </p:sp>
      <p:pic>
        <p:nvPicPr>
          <p:cNvPr id="5" name="Immagine 4">
            <a:extLst>
              <a:ext uri="{FF2B5EF4-FFF2-40B4-BE49-F238E27FC236}">
                <a16:creationId xmlns:a16="http://schemas.microsoft.com/office/drawing/2014/main" id="{83B6699E-812D-4B13-A5AA-36F1A9DDA0E3}"/>
              </a:ext>
            </a:extLst>
          </p:cNvPr>
          <p:cNvPicPr>
            <a:picLocks noChangeAspect="1"/>
          </p:cNvPicPr>
          <p:nvPr/>
        </p:nvPicPr>
        <p:blipFill>
          <a:blip r:embed="rId2"/>
          <a:stretch>
            <a:fillRect/>
          </a:stretch>
        </p:blipFill>
        <p:spPr>
          <a:xfrm>
            <a:off x="9900459" y="5486352"/>
            <a:ext cx="1811942" cy="1129116"/>
          </a:xfrm>
          <a:prstGeom prst="rect">
            <a:avLst/>
          </a:prstGeom>
        </p:spPr>
      </p:pic>
    </p:spTree>
    <p:extLst>
      <p:ext uri="{BB962C8B-B14F-4D97-AF65-F5344CB8AC3E}">
        <p14:creationId xmlns:p14="http://schemas.microsoft.com/office/powerpoint/2010/main" val="3961128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8216"/>
          </a:xfrm>
        </p:spPr>
        <p:txBody>
          <a:bodyPr>
            <a:normAutofit/>
          </a:bodyPr>
          <a:lstStyle/>
          <a:p>
            <a:pPr algn="ctr"/>
            <a:r>
              <a:rPr lang="it-IT" sz="3600" b="1" dirty="0">
                <a:solidFill>
                  <a:srgbClr val="FFFF00"/>
                </a:solidFill>
              </a:rPr>
              <a:t>LE PRESTAZIONI AMATORIALI</a:t>
            </a:r>
          </a:p>
        </p:txBody>
      </p:sp>
      <p:sp>
        <p:nvSpPr>
          <p:cNvPr id="3" name="Segnaposto contenuto 2"/>
          <p:cNvSpPr>
            <a:spLocks noGrp="1"/>
          </p:cNvSpPr>
          <p:nvPr>
            <p:ph idx="1"/>
          </p:nvPr>
        </p:nvSpPr>
        <p:spPr>
          <a:xfrm>
            <a:off x="838200" y="1293342"/>
            <a:ext cx="10515600" cy="4883621"/>
          </a:xfrm>
        </p:spPr>
        <p:txBody>
          <a:bodyPr>
            <a:normAutofit fontScale="77500" lnSpcReduction="20000"/>
          </a:bodyPr>
          <a:lstStyle/>
          <a:p>
            <a:pPr marL="0" indent="0" algn="just">
              <a:buNone/>
            </a:pPr>
            <a:r>
              <a:rPr lang="it-IT" dirty="0">
                <a:solidFill>
                  <a:srgbClr val="FFFF00"/>
                </a:solidFill>
              </a:rPr>
              <a:t>L’art. 29 del Provvedimento definisce come </a:t>
            </a:r>
            <a:r>
              <a:rPr lang="it-IT" b="1" dirty="0">
                <a:solidFill>
                  <a:srgbClr val="FFFF00"/>
                </a:solidFill>
              </a:rPr>
              <a:t>AMATORI </a:t>
            </a:r>
            <a:r>
              <a:rPr lang="it-IT" dirty="0">
                <a:solidFill>
                  <a:srgbClr val="FFFF00"/>
                </a:solidFill>
              </a:rPr>
              <a:t>coloro che mettono a disposizione il proprio tempo e le capacità per promuovere lo sport, in modo </a:t>
            </a:r>
            <a:r>
              <a:rPr lang="it-IT" b="1" dirty="0">
                <a:solidFill>
                  <a:srgbClr val="FFFF00"/>
                </a:solidFill>
              </a:rPr>
              <a:t>personale, spontaneo e gratuito, senza fini di lucro, </a:t>
            </a:r>
            <a:r>
              <a:rPr lang="it-IT" dirty="0">
                <a:solidFill>
                  <a:srgbClr val="FFFF00"/>
                </a:solidFill>
              </a:rPr>
              <a:t>neanche indiretto, ma esclusivamente per finalità amatoriali a favore di SSD, ASD, FSN, DSA ed EPS.</a:t>
            </a:r>
          </a:p>
          <a:p>
            <a:pPr marL="0" indent="0" algn="just">
              <a:buNone/>
            </a:pPr>
            <a:r>
              <a:rPr lang="it-IT" dirty="0">
                <a:solidFill>
                  <a:srgbClr val="FFFF00"/>
                </a:solidFill>
              </a:rPr>
              <a:t>La definizione è molto simile a quella di VOLONTARIO contenuta nel Codice del Terzo Settore (art. 17 D.Lgs. 117/17) introducendo le finalità amatoriali sportive al pari dell’omologo delle finalità solidaristiche proprie del terzo settore.</a:t>
            </a:r>
          </a:p>
          <a:p>
            <a:pPr marL="0" indent="0" algn="just">
              <a:buNone/>
            </a:pPr>
            <a:r>
              <a:rPr lang="it-IT" dirty="0">
                <a:solidFill>
                  <a:srgbClr val="FFFF00"/>
                </a:solidFill>
              </a:rPr>
              <a:t>Vengono introdotti i seguenti vincoli tipici del Codice del Terzo Settore:</a:t>
            </a:r>
          </a:p>
          <a:p>
            <a:pPr algn="just">
              <a:buFontTx/>
              <a:buChar char="-"/>
            </a:pPr>
            <a:r>
              <a:rPr lang="it-IT" dirty="0">
                <a:solidFill>
                  <a:srgbClr val="FFFF00"/>
                </a:solidFill>
              </a:rPr>
              <a:t>l’incompatibilità con qualsiasi forma di lavoro con l’ente tramite il quale il volontario-amatore svolte l’attività amatoriale;</a:t>
            </a:r>
          </a:p>
          <a:p>
            <a:pPr algn="just">
              <a:buFontTx/>
              <a:buChar char="-"/>
            </a:pPr>
            <a:r>
              <a:rPr lang="it-IT" dirty="0">
                <a:solidFill>
                  <a:srgbClr val="FFFF00"/>
                </a:solidFill>
              </a:rPr>
              <a:t>l’obbligo della assicurazione contro gli infortuni e le malattie connessi allo svolgimento dell’attività amatoriale, nonché la responsabilità civile verso i terzi.</a:t>
            </a:r>
          </a:p>
          <a:p>
            <a:pPr marL="0" indent="0" algn="just">
              <a:buNone/>
            </a:pPr>
            <a:r>
              <a:rPr lang="it-IT" dirty="0">
                <a:solidFill>
                  <a:srgbClr val="FFFF00"/>
                </a:solidFill>
              </a:rPr>
              <a:t>Tuttavia, mentre nel terzo settore è assolutamente vietato remunerare il volontario, salvo il rimborso spese documentate, per cui vengono esclusi i rimborsi spese forfetari, nell’ambito dello sport dilettantistico rimane confermata la possibilità di riconoscere all’amatore gli emolumenti indicati all’art. 67, comma 1, lett. m), che vengono tuttavia riformulati.</a:t>
            </a:r>
          </a:p>
          <a:p>
            <a:pPr marL="0" indent="0" algn="just">
              <a:buNone/>
            </a:pPr>
            <a:r>
              <a:rPr lang="it-IT" dirty="0">
                <a:solidFill>
                  <a:srgbClr val="FFFF00"/>
                </a:solidFill>
              </a:rPr>
              <a:t> </a:t>
            </a:r>
            <a:endParaRPr lang="it-IT" b="1"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6</a:t>
            </a:fld>
            <a:endParaRPr lang="it-IT"/>
          </a:p>
        </p:txBody>
      </p:sp>
      <p:pic>
        <p:nvPicPr>
          <p:cNvPr id="5" name="Immagine 4">
            <a:extLst>
              <a:ext uri="{FF2B5EF4-FFF2-40B4-BE49-F238E27FC236}">
                <a16:creationId xmlns:a16="http://schemas.microsoft.com/office/drawing/2014/main" id="{B38CB29B-DE68-4347-87D9-104B7D7CAAAF}"/>
              </a:ext>
            </a:extLst>
          </p:cNvPr>
          <p:cNvPicPr>
            <a:picLocks noChangeAspect="1"/>
          </p:cNvPicPr>
          <p:nvPr/>
        </p:nvPicPr>
        <p:blipFill>
          <a:blip r:embed="rId2"/>
          <a:stretch>
            <a:fillRect/>
          </a:stretch>
        </p:blipFill>
        <p:spPr>
          <a:xfrm>
            <a:off x="10208029" y="5761669"/>
            <a:ext cx="1620750" cy="1009975"/>
          </a:xfrm>
          <a:prstGeom prst="rect">
            <a:avLst/>
          </a:prstGeom>
        </p:spPr>
      </p:pic>
    </p:spTree>
    <p:extLst>
      <p:ext uri="{BB962C8B-B14F-4D97-AF65-F5344CB8AC3E}">
        <p14:creationId xmlns:p14="http://schemas.microsoft.com/office/powerpoint/2010/main" val="348983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19088"/>
            <a:ext cx="10515600" cy="845837"/>
          </a:xfrm>
        </p:spPr>
        <p:txBody>
          <a:bodyPr>
            <a:normAutofit/>
          </a:bodyPr>
          <a:lstStyle/>
          <a:p>
            <a:pPr algn="ctr"/>
            <a:r>
              <a:rPr lang="it-IT" sz="3200" b="1" dirty="0">
                <a:solidFill>
                  <a:srgbClr val="FFFF00"/>
                </a:solidFill>
              </a:rPr>
              <a:t>NUOVA RIFORMULAZIONE ART. 67, COMMA 1, LETT. M).</a:t>
            </a:r>
          </a:p>
        </p:txBody>
      </p:sp>
      <p:sp>
        <p:nvSpPr>
          <p:cNvPr id="3" name="Segnaposto contenuto 2"/>
          <p:cNvSpPr>
            <a:spLocks noGrp="1"/>
          </p:cNvSpPr>
          <p:nvPr>
            <p:ph idx="1"/>
          </p:nvPr>
        </p:nvSpPr>
        <p:spPr>
          <a:xfrm>
            <a:off x="838200" y="1164925"/>
            <a:ext cx="10515600" cy="4966001"/>
          </a:xfrm>
        </p:spPr>
        <p:txBody>
          <a:bodyPr>
            <a:normAutofit fontScale="85000" lnSpcReduction="20000"/>
          </a:bodyPr>
          <a:lstStyle/>
          <a:p>
            <a:pPr marL="0" indent="0" algn="just">
              <a:buNone/>
            </a:pPr>
            <a:r>
              <a:rPr lang="it-IT" dirty="0">
                <a:solidFill>
                  <a:srgbClr val="FFFF00"/>
                </a:solidFill>
              </a:rPr>
              <a:t>Gli emolumenti da corrispondere a fronte di prestazioni amatoriali vengono così ridefiniti:</a:t>
            </a:r>
          </a:p>
          <a:p>
            <a:pPr marL="514350" indent="-514350" algn="just">
              <a:buAutoNum type="arabicParenR"/>
            </a:pPr>
            <a:r>
              <a:rPr lang="it-IT" dirty="0">
                <a:solidFill>
                  <a:srgbClr val="FFFF00"/>
                </a:solidFill>
              </a:rPr>
              <a:t>Indennità di trasferta e rimborsi spesa forfetari;</a:t>
            </a:r>
          </a:p>
          <a:p>
            <a:pPr marL="514350" indent="-514350" algn="just">
              <a:buAutoNum type="arabicParenR"/>
            </a:pPr>
            <a:r>
              <a:rPr lang="it-IT" dirty="0">
                <a:solidFill>
                  <a:srgbClr val="FFFF00"/>
                </a:solidFill>
              </a:rPr>
              <a:t>Premi e compensi occasionali in relazione ai risultati ottenuti nelle competizioni sportive;</a:t>
            </a:r>
          </a:p>
          <a:p>
            <a:pPr marL="514350" indent="-514350" algn="just">
              <a:buAutoNum type="arabicParenR"/>
            </a:pPr>
            <a:r>
              <a:rPr lang="it-IT" dirty="0">
                <a:solidFill>
                  <a:srgbClr val="FFFF00"/>
                </a:solidFill>
              </a:rPr>
              <a:t>Di importo non superiore al limite reddituale di cui all’art. 69, comma 2, TUIR, attualmente pari ad Euro 10.000,00 annui per percipiente.</a:t>
            </a:r>
          </a:p>
          <a:p>
            <a:pPr marL="0" indent="0" algn="just">
              <a:buNone/>
            </a:pPr>
            <a:r>
              <a:rPr lang="it-IT" dirty="0">
                <a:solidFill>
                  <a:srgbClr val="FFFF00"/>
                </a:solidFill>
              </a:rPr>
              <a:t>Sostanzialmente non ci sono variazioni rispetto alla formulazione preesistente se non per effetto di due interventi di interpretazione autentica contenuti nell’articolo 36, comma 7, dello schema del provvedimento:</a:t>
            </a:r>
          </a:p>
          <a:p>
            <a:pPr algn="just">
              <a:buFontTx/>
              <a:buChar char="-"/>
            </a:pPr>
            <a:r>
              <a:rPr lang="it-IT" dirty="0">
                <a:solidFill>
                  <a:srgbClr val="FFFF00"/>
                </a:solidFill>
              </a:rPr>
              <a:t>La qualificazione come redditi diversi ai sensi della lett. m) si intende operante sia ai fini fiscali che ai fini previdenziali soltanto entro il limite di Euro 10.000,00,</a:t>
            </a:r>
          </a:p>
          <a:p>
            <a:pPr algn="just">
              <a:buFontTx/>
              <a:buChar char="-"/>
            </a:pPr>
            <a:r>
              <a:rPr lang="it-IT" dirty="0">
                <a:solidFill>
                  <a:srgbClr val="FFFF00"/>
                </a:solidFill>
              </a:rPr>
              <a:t>Per «premi» e «compensi» erogati nell’esercizio diretto delle attività sportive dilettantistiche si intendono gli emolumenti occasionali ottenuti nelle competizioni sportive.</a:t>
            </a:r>
          </a:p>
          <a:p>
            <a:pPr marL="0" indent="0" algn="just">
              <a:buNone/>
            </a:pPr>
            <a:endParaRPr lang="it-IT" dirty="0">
              <a:solidFill>
                <a:srgbClr val="FFFF00"/>
              </a:solidFill>
            </a:endParaRPr>
          </a:p>
          <a:p>
            <a:pPr marL="514350" indent="-514350" algn="just">
              <a:buAutoNum type="arabicParenR"/>
            </a:pPr>
            <a:endParaRPr lang="it-IT" dirty="0">
              <a:solidFill>
                <a:srgbClr val="FFFF00"/>
              </a:solidFill>
            </a:endParaRPr>
          </a:p>
        </p:txBody>
      </p:sp>
      <p:sp>
        <p:nvSpPr>
          <p:cNvPr id="4" name="Segnaposto numero diapositiva 3"/>
          <p:cNvSpPr>
            <a:spLocks noGrp="1"/>
          </p:cNvSpPr>
          <p:nvPr>
            <p:ph type="sldNum" sz="quarter" idx="12"/>
          </p:nvPr>
        </p:nvSpPr>
        <p:spPr/>
        <p:txBody>
          <a:bodyPr/>
          <a:lstStyle/>
          <a:p>
            <a:fld id="{3705806B-4353-4530-8C06-8BA40E61FFAB}" type="slidenum">
              <a:rPr lang="it-IT" smtClean="0"/>
              <a:t>7</a:t>
            </a:fld>
            <a:endParaRPr lang="it-IT"/>
          </a:p>
        </p:txBody>
      </p:sp>
      <p:pic>
        <p:nvPicPr>
          <p:cNvPr id="5" name="Immagine 4">
            <a:extLst>
              <a:ext uri="{FF2B5EF4-FFF2-40B4-BE49-F238E27FC236}">
                <a16:creationId xmlns:a16="http://schemas.microsoft.com/office/drawing/2014/main" id="{8F40DF6C-36BD-4B14-8366-C8F6788B3C6E}"/>
              </a:ext>
            </a:extLst>
          </p:cNvPr>
          <p:cNvPicPr>
            <a:picLocks noChangeAspect="1"/>
          </p:cNvPicPr>
          <p:nvPr/>
        </p:nvPicPr>
        <p:blipFill>
          <a:blip r:embed="rId2"/>
          <a:stretch>
            <a:fillRect/>
          </a:stretch>
        </p:blipFill>
        <p:spPr>
          <a:xfrm>
            <a:off x="9959340" y="5554838"/>
            <a:ext cx="1579186" cy="984074"/>
          </a:xfrm>
          <a:prstGeom prst="rect">
            <a:avLst/>
          </a:prstGeom>
        </p:spPr>
      </p:pic>
    </p:spTree>
    <p:extLst>
      <p:ext uri="{BB962C8B-B14F-4D97-AF65-F5344CB8AC3E}">
        <p14:creationId xmlns:p14="http://schemas.microsoft.com/office/powerpoint/2010/main" val="318365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0806"/>
            <a:ext cx="10515600" cy="5657979"/>
          </a:xfrm>
        </p:spPr>
        <p:txBody>
          <a:bodyPr>
            <a:normAutofit fontScale="92500" lnSpcReduction="20000"/>
          </a:bodyPr>
          <a:lstStyle/>
          <a:p>
            <a:pPr marL="0" indent="0" algn="just">
              <a:buNone/>
            </a:pPr>
            <a:r>
              <a:rPr lang="it-IT" dirty="0">
                <a:solidFill>
                  <a:srgbClr val="FFFF00"/>
                </a:solidFill>
              </a:rPr>
              <a:t>Tuttavia l’art. 67 va letto anche alla luce della nuova previsione contenuta nell’art. 29, comma 2, per cui:</a:t>
            </a:r>
          </a:p>
          <a:p>
            <a:pPr algn="just">
              <a:buFontTx/>
              <a:buChar char="-"/>
            </a:pPr>
            <a:r>
              <a:rPr lang="it-IT" dirty="0">
                <a:solidFill>
                  <a:srgbClr val="FFFF00"/>
                </a:solidFill>
              </a:rPr>
              <a:t>Nel caso di indennità di trasferta e rimborsi spese forfettari che superino la soglia di esenzione, le prestazioni sportive sono considerate di natura professionale per l’</a:t>
            </a:r>
            <a:r>
              <a:rPr lang="it-IT" b="1" dirty="0">
                <a:solidFill>
                  <a:srgbClr val="FFFF00"/>
                </a:solidFill>
              </a:rPr>
              <a:t>intero importo. </a:t>
            </a:r>
          </a:p>
          <a:p>
            <a:pPr marL="0" indent="0" algn="just">
              <a:buNone/>
            </a:pPr>
            <a:r>
              <a:rPr lang="it-IT" dirty="0">
                <a:solidFill>
                  <a:srgbClr val="FFFF00"/>
                </a:solidFill>
              </a:rPr>
              <a:t>Riassumendo il «</a:t>
            </a:r>
            <a:r>
              <a:rPr lang="it-IT" b="1" dirty="0">
                <a:solidFill>
                  <a:srgbClr val="FFFF00"/>
                </a:solidFill>
              </a:rPr>
              <a:t>collaboratore sportivo amatoriale</a:t>
            </a:r>
            <a:r>
              <a:rPr lang="it-IT" dirty="0">
                <a:solidFill>
                  <a:srgbClr val="FFFF00"/>
                </a:solidFill>
              </a:rPr>
              <a:t>» che rende le prestazioni in qualità di volontario e quindi al di fuori di un rapporto obbligatorio di scambio tra prestazione e remunerazione – potrà percepire, nei limiti di Euro 10.000,00 annui (anno solare) soltanto indennità di trasferte e rimborsi spese forfettari e non emolumenti correlati ad una determinata prestazione sportiva, pertanto solo somme che rappresentino un ristoro delle spese sostenute, un indennizzo senza nessuna connotazione corrispettiva oppure premi e compensi occasionali, non correlati all’attività svolta in termini di tempo e di prestazioni ma riconosciuti per il risultato ottenuto nelle competizioni sportive.</a:t>
            </a:r>
          </a:p>
          <a:p>
            <a:pPr marL="0" indent="0" algn="just">
              <a:buNone/>
            </a:pPr>
            <a:r>
              <a:rPr lang="it-IT" dirty="0">
                <a:solidFill>
                  <a:srgbClr val="FFFF00"/>
                </a:solidFill>
              </a:rPr>
              <a:t>Sicuramente si apriranno nuovi scenari e nuovi contenziosi perché comunque le nuove disposizioni presentano criticità anche perché dal lato pratico non è facile individuare una prestazione amatoriale e/o volontaria.</a:t>
            </a:r>
          </a:p>
        </p:txBody>
      </p:sp>
      <p:sp>
        <p:nvSpPr>
          <p:cNvPr id="4" name="Segnaposto numero diapositiva 3"/>
          <p:cNvSpPr>
            <a:spLocks noGrp="1"/>
          </p:cNvSpPr>
          <p:nvPr>
            <p:ph type="sldNum" sz="quarter" idx="12"/>
          </p:nvPr>
        </p:nvSpPr>
        <p:spPr/>
        <p:txBody>
          <a:bodyPr/>
          <a:lstStyle/>
          <a:p>
            <a:fld id="{3705806B-4353-4530-8C06-8BA40E61FFAB}" type="slidenum">
              <a:rPr lang="it-IT" smtClean="0"/>
              <a:t>8</a:t>
            </a:fld>
            <a:endParaRPr lang="it-IT"/>
          </a:p>
        </p:txBody>
      </p:sp>
      <p:pic>
        <p:nvPicPr>
          <p:cNvPr id="2" name="Immagine 1">
            <a:extLst>
              <a:ext uri="{FF2B5EF4-FFF2-40B4-BE49-F238E27FC236}">
                <a16:creationId xmlns:a16="http://schemas.microsoft.com/office/drawing/2014/main" id="{D8EBA634-74C6-4811-8213-69FE912EB652}"/>
              </a:ext>
            </a:extLst>
          </p:cNvPr>
          <p:cNvPicPr>
            <a:picLocks noChangeAspect="1"/>
          </p:cNvPicPr>
          <p:nvPr/>
        </p:nvPicPr>
        <p:blipFill>
          <a:blip r:embed="rId2"/>
          <a:stretch>
            <a:fillRect/>
          </a:stretch>
        </p:blipFill>
        <p:spPr>
          <a:xfrm>
            <a:off x="10226040" y="5936066"/>
            <a:ext cx="1061026" cy="661181"/>
          </a:xfrm>
          <a:prstGeom prst="rect">
            <a:avLst/>
          </a:prstGeom>
        </p:spPr>
      </p:pic>
    </p:spTree>
    <p:extLst>
      <p:ext uri="{BB962C8B-B14F-4D97-AF65-F5344CB8AC3E}">
        <p14:creationId xmlns:p14="http://schemas.microsoft.com/office/powerpoint/2010/main" val="629008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02508"/>
            <a:ext cx="10515600" cy="5674455"/>
          </a:xfrm>
        </p:spPr>
        <p:txBody>
          <a:bodyPr/>
          <a:lstStyle/>
          <a:p>
            <a:pPr marL="0" indent="0" algn="just">
              <a:buNone/>
            </a:pPr>
            <a:r>
              <a:rPr lang="it-IT" b="1" dirty="0">
                <a:solidFill>
                  <a:srgbClr val="FFFF00"/>
                </a:solidFill>
              </a:rPr>
              <a:t>Possono essere considerate «amatoriali» le prestazioni dirette alla formazione e alla didattica nell’ambito dello sport organizzato con carattere di abitualità e continuità?</a:t>
            </a:r>
          </a:p>
          <a:p>
            <a:pPr marL="0" indent="0" algn="just">
              <a:buNone/>
            </a:pPr>
            <a:r>
              <a:rPr lang="it-IT" dirty="0">
                <a:solidFill>
                  <a:srgbClr val="FFFF00"/>
                </a:solidFill>
              </a:rPr>
              <a:t>Al momento tali prestazioni sembrerebbero costituire rapporti di lavoro esclusi dalla ratio nel riformulato art. 67, lett. m, del TUIR, proprio perché il legislatore sembrerebbe escludere ogni fattispecie di remunerazione fondata su una causa di scambio, che potrebbe sottintendere una prestazione lavorativa trasformandosi in un rapporto di lavoro non amatoriale anche se sotto soglia (anche sotto soglia potrebbe scattare la presunzione di lavoro dipendente, il provvedimento non detta esclusioni).</a:t>
            </a:r>
          </a:p>
        </p:txBody>
      </p:sp>
      <p:sp>
        <p:nvSpPr>
          <p:cNvPr id="4" name="Segnaposto numero diapositiva 3"/>
          <p:cNvSpPr>
            <a:spLocks noGrp="1"/>
          </p:cNvSpPr>
          <p:nvPr>
            <p:ph type="sldNum" sz="quarter" idx="12"/>
          </p:nvPr>
        </p:nvSpPr>
        <p:spPr/>
        <p:txBody>
          <a:bodyPr/>
          <a:lstStyle/>
          <a:p>
            <a:fld id="{3705806B-4353-4530-8C06-8BA40E61FFAB}" type="slidenum">
              <a:rPr lang="it-IT" smtClean="0"/>
              <a:t>9</a:t>
            </a:fld>
            <a:endParaRPr lang="it-IT"/>
          </a:p>
        </p:txBody>
      </p:sp>
      <p:pic>
        <p:nvPicPr>
          <p:cNvPr id="2" name="Immagine 1">
            <a:extLst>
              <a:ext uri="{FF2B5EF4-FFF2-40B4-BE49-F238E27FC236}">
                <a16:creationId xmlns:a16="http://schemas.microsoft.com/office/drawing/2014/main" id="{125EECA6-442E-45F2-A7A2-E74E69966DD8}"/>
              </a:ext>
            </a:extLst>
          </p:cNvPr>
          <p:cNvPicPr>
            <a:picLocks noChangeAspect="1"/>
          </p:cNvPicPr>
          <p:nvPr/>
        </p:nvPicPr>
        <p:blipFill>
          <a:blip r:embed="rId2"/>
          <a:stretch>
            <a:fillRect/>
          </a:stretch>
        </p:blipFill>
        <p:spPr>
          <a:xfrm>
            <a:off x="9875520" y="5159123"/>
            <a:ext cx="1777306" cy="1107533"/>
          </a:xfrm>
          <a:prstGeom prst="rect">
            <a:avLst/>
          </a:prstGeom>
        </p:spPr>
      </p:pic>
    </p:spTree>
    <p:extLst>
      <p:ext uri="{BB962C8B-B14F-4D97-AF65-F5344CB8AC3E}">
        <p14:creationId xmlns:p14="http://schemas.microsoft.com/office/powerpoint/2010/main" val="28472960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928</TotalTime>
  <Words>3316</Words>
  <Application>Microsoft Office PowerPoint</Application>
  <PresentationFormat>Widescreen</PresentationFormat>
  <Paragraphs>142</Paragraphs>
  <Slides>21</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Calibri Light</vt:lpstr>
      <vt:lpstr>Tema di Office</vt:lpstr>
      <vt:lpstr>  LO SPORT ITALIANO TRA RIFORMA E PANDEMIA   QUALI SCENARI DAL 2021?</vt:lpstr>
      <vt:lpstr>SCHEMI DI DECRETI LEGISLATIVI PER L’ATTUAZIONE DELLA L. 86/2019 </vt:lpstr>
      <vt:lpstr>QUALI REGOLE DAL 2021?</vt:lpstr>
      <vt:lpstr>RIDEFINIZIONE DELL’INTERA AREA LAVORATIVA  DELLO SPORT</vt:lpstr>
      <vt:lpstr>PRINCIPI GENERALI DELLA RIFORMA</vt:lpstr>
      <vt:lpstr>LE PRESTAZIONI AMATORIALI</vt:lpstr>
      <vt:lpstr>NUOVA RIFORMULAZIONE ART. 67, COMMA 1, LETT. M).</vt:lpstr>
      <vt:lpstr>Presentazione standard di PowerPoint</vt:lpstr>
      <vt:lpstr>Presentazione standard di PowerPoint</vt:lpstr>
      <vt:lpstr>LE PRESTAZIONI SPORTIVE</vt:lpstr>
      <vt:lpstr>Presentazione standard di PowerPoint</vt:lpstr>
      <vt:lpstr>LAVORO SUBORDINATO</vt:lpstr>
      <vt:lpstr>LAVORO AUTONOMO, NELLA FORMA COORDINATA E CONTINUATIVA</vt:lpstr>
      <vt:lpstr>Presentazione standard di PowerPoint</vt:lpstr>
      <vt:lpstr> LA PRESTAZIONE OCCASIONALE </vt:lpstr>
      <vt:lpstr>TRATTAMENTO ASSISTENZIALE E CONTRIBUTIVO</vt:lpstr>
      <vt:lpstr>Presentazione standard di PowerPoint</vt:lpstr>
      <vt:lpstr>TRATTAMENTO FISCALE</vt:lpstr>
      <vt:lpstr>CRITICITA’</vt:lpstr>
      <vt:lpstr>CONCLUSIONI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SPORT ITALIANO TRA RIFORMA E PANDEMIA   QUALI SCENARI DAL 2021?</dc:title>
  <dc:creator>doriana</dc:creator>
  <cp:lastModifiedBy>Domenico Ignozza</cp:lastModifiedBy>
  <cp:revision>63</cp:revision>
  <cp:lastPrinted>2020-12-05T09:34:29Z</cp:lastPrinted>
  <dcterms:created xsi:type="dcterms:W3CDTF">2020-12-04T09:49:50Z</dcterms:created>
  <dcterms:modified xsi:type="dcterms:W3CDTF">2020-12-05T12:48:27Z</dcterms:modified>
</cp:coreProperties>
</file>